
<file path=[Content_Types].xml><?xml version="1.0" encoding="utf-8"?>
<Types xmlns="http://schemas.openxmlformats.org/package/2006/content-types">
  <Default Extension="xml" ContentType="application/xml"/>
  <Default Extension="wav" ContentType="audio/wav"/>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77" r:id="rId1"/>
  </p:sldMasterIdLst>
  <p:notesMasterIdLst>
    <p:notesMasterId r:id="rId36"/>
  </p:notesMasterIdLst>
  <p:handoutMasterIdLst>
    <p:handoutMasterId r:id="rId37"/>
  </p:handoutMasterIdLst>
  <p:sldIdLst>
    <p:sldId id="278" r:id="rId2"/>
    <p:sldId id="257" r:id="rId3"/>
    <p:sldId id="265" r:id="rId4"/>
    <p:sldId id="290" r:id="rId5"/>
    <p:sldId id="279" r:id="rId6"/>
    <p:sldId id="280" r:id="rId7"/>
    <p:sldId id="281" r:id="rId8"/>
    <p:sldId id="282" r:id="rId9"/>
    <p:sldId id="285" r:id="rId10"/>
    <p:sldId id="286" r:id="rId11"/>
    <p:sldId id="287" r:id="rId12"/>
    <p:sldId id="288" r:id="rId13"/>
    <p:sldId id="289" r:id="rId14"/>
    <p:sldId id="291" r:id="rId15"/>
    <p:sldId id="258" r:id="rId16"/>
    <p:sldId id="266" r:id="rId17"/>
    <p:sldId id="274" r:id="rId18"/>
    <p:sldId id="259" r:id="rId19"/>
    <p:sldId id="260" r:id="rId20"/>
    <p:sldId id="261" r:id="rId21"/>
    <p:sldId id="262" r:id="rId22"/>
    <p:sldId id="263" r:id="rId23"/>
    <p:sldId id="275" r:id="rId24"/>
    <p:sldId id="276" r:id="rId25"/>
    <p:sldId id="277" r:id="rId26"/>
    <p:sldId id="264" r:id="rId27"/>
    <p:sldId id="292" r:id="rId28"/>
    <p:sldId id="267" r:id="rId29"/>
    <p:sldId id="268" r:id="rId30"/>
    <p:sldId id="269" r:id="rId31"/>
    <p:sldId id="270" r:id="rId32"/>
    <p:sldId id="271" r:id="rId33"/>
    <p:sldId id="272" r:id="rId34"/>
    <p:sldId id="273" r:id="rId35"/>
  </p:sldIdLst>
  <p:sldSz cx="9144000" cy="6858000" type="screen4x3"/>
  <p:notesSz cx="6858000" cy="9144000"/>
  <p:custDataLst>
    <p:tags r:id="rId38"/>
  </p:custDataLst>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9966"/>
    <a:srgbClr val="A30114"/>
    <a:srgbClr val="003399"/>
    <a:srgbClr val="336699"/>
    <a:srgbClr val="008080"/>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01" autoAdjust="0"/>
    <p:restoredTop sz="94699" autoAdjust="0"/>
  </p:normalViewPr>
  <p:slideViewPr>
    <p:cSldViewPr>
      <p:cViewPr varScale="1">
        <p:scale>
          <a:sx n="115" d="100"/>
          <a:sy n="115" d="100"/>
        </p:scale>
        <p:origin x="2080" y="184"/>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handoutMaster" Target="handoutMasters/handoutMaster1.xml"/><Relationship Id="rId38" Type="http://schemas.openxmlformats.org/officeDocument/2006/relationships/tags" Target="tags/tag1.xml"/><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_rels/viewProps.xml.rels><?xml version="1.0" encoding="UTF-8" standalone="yes"?>
<Relationships xmlns="http://schemas.openxmlformats.org/package/2006/relationships"><Relationship Id="rId9" Type="http://schemas.openxmlformats.org/officeDocument/2006/relationships/slide" Target="slides/slide21.xml"/><Relationship Id="rId20" Type="http://schemas.openxmlformats.org/officeDocument/2006/relationships/slide" Target="slides/slide33.xml"/><Relationship Id="rId21" Type="http://schemas.openxmlformats.org/officeDocument/2006/relationships/slide" Target="slides/slide34.xml"/><Relationship Id="rId10" Type="http://schemas.openxmlformats.org/officeDocument/2006/relationships/slide" Target="slides/slide22.xml"/><Relationship Id="rId11" Type="http://schemas.openxmlformats.org/officeDocument/2006/relationships/slide" Target="slides/slide23.xml"/><Relationship Id="rId12" Type="http://schemas.openxmlformats.org/officeDocument/2006/relationships/slide" Target="slides/slide24.xml"/><Relationship Id="rId13" Type="http://schemas.openxmlformats.org/officeDocument/2006/relationships/slide" Target="slides/slide25.xml"/><Relationship Id="rId14" Type="http://schemas.openxmlformats.org/officeDocument/2006/relationships/slide" Target="slides/slide26.xml"/><Relationship Id="rId15" Type="http://schemas.openxmlformats.org/officeDocument/2006/relationships/slide" Target="slides/slide28.xml"/><Relationship Id="rId16" Type="http://schemas.openxmlformats.org/officeDocument/2006/relationships/slide" Target="slides/slide29.xml"/><Relationship Id="rId17" Type="http://schemas.openxmlformats.org/officeDocument/2006/relationships/slide" Target="slides/slide30.xml"/><Relationship Id="rId18" Type="http://schemas.openxmlformats.org/officeDocument/2006/relationships/slide" Target="slides/slide31.xml"/><Relationship Id="rId19" Type="http://schemas.openxmlformats.org/officeDocument/2006/relationships/slide" Target="slides/slide32.xml"/><Relationship Id="rId1" Type="http://schemas.openxmlformats.org/officeDocument/2006/relationships/slide" Target="slides/slide2.xml"/><Relationship Id="rId2" Type="http://schemas.openxmlformats.org/officeDocument/2006/relationships/slide" Target="slides/slide3.xml"/><Relationship Id="rId3" Type="http://schemas.openxmlformats.org/officeDocument/2006/relationships/slide" Target="slides/slide15.xml"/><Relationship Id="rId4" Type="http://schemas.openxmlformats.org/officeDocument/2006/relationships/slide" Target="slides/slide16.xml"/><Relationship Id="rId5" Type="http://schemas.openxmlformats.org/officeDocument/2006/relationships/slide" Target="slides/slide17.xml"/><Relationship Id="rId6" Type="http://schemas.openxmlformats.org/officeDocument/2006/relationships/slide" Target="slides/slide18.xml"/><Relationship Id="rId7" Type="http://schemas.openxmlformats.org/officeDocument/2006/relationships/slide" Target="slides/slide19.xml"/><Relationship Id="rId8" Type="http://schemas.openxmlformats.org/officeDocument/2006/relationships/slide" Target="slides/slide2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83D144-42CC-DA4D-A874-24397C9CE45E}" type="doc">
      <dgm:prSet loTypeId="urn:microsoft.com/office/officeart/2005/8/layout/radial4" loCatId="" qsTypeId="urn:microsoft.com/office/officeart/2005/8/quickstyle/simple4" qsCatId="simple" csTypeId="urn:microsoft.com/office/officeart/2005/8/colors/accent1_2" csCatId="accent1" phldr="1"/>
      <dgm:spPr/>
      <dgm:t>
        <a:bodyPr/>
        <a:lstStyle/>
        <a:p>
          <a:endParaRPr lang="en-US"/>
        </a:p>
      </dgm:t>
    </dgm:pt>
    <dgm:pt modelId="{A9B2E2C3-F83A-1648-AB83-4649E01C0960}">
      <dgm:prSet phldrT="[Text]"/>
      <dgm:spPr>
        <a:gradFill flip="none" rotWithShape="1">
          <a:gsLst>
            <a:gs pos="68000">
              <a:schemeClr val="accent6"/>
            </a:gs>
            <a:gs pos="100000">
              <a:srgbClr val="FFFFFF"/>
            </a:gs>
          </a:gsLst>
          <a:lin ang="5400000" scaled="0"/>
          <a:tileRect/>
        </a:gradFill>
      </dgm:spPr>
      <dgm:t>
        <a:bodyPr/>
        <a:lstStyle/>
        <a:p>
          <a:r>
            <a:rPr lang="en-US" dirty="0" smtClean="0"/>
            <a:t>Who decides?</a:t>
          </a:r>
          <a:endParaRPr lang="en-US" dirty="0"/>
        </a:p>
      </dgm:t>
    </dgm:pt>
    <dgm:pt modelId="{5A76A44F-2498-2C44-97F7-62813A53D735}" type="parTrans" cxnId="{E0F19BC4-A7D2-BF45-94CD-2A6EF7A9E403}">
      <dgm:prSet/>
      <dgm:spPr/>
      <dgm:t>
        <a:bodyPr/>
        <a:lstStyle/>
        <a:p>
          <a:endParaRPr lang="en-US"/>
        </a:p>
      </dgm:t>
    </dgm:pt>
    <dgm:pt modelId="{DA621A56-560B-9843-8DA2-6B13E715F1FE}" type="sibTrans" cxnId="{E0F19BC4-A7D2-BF45-94CD-2A6EF7A9E403}">
      <dgm:prSet/>
      <dgm:spPr/>
      <dgm:t>
        <a:bodyPr/>
        <a:lstStyle/>
        <a:p>
          <a:endParaRPr lang="en-US"/>
        </a:p>
      </dgm:t>
    </dgm:pt>
    <dgm:pt modelId="{BD475F68-720A-5F4C-91BE-3529F935CF28}">
      <dgm:prSet phldrT="[Text]"/>
      <dgm:spPr>
        <a:gradFill flip="none" rotWithShape="1">
          <a:gsLst>
            <a:gs pos="68000">
              <a:schemeClr val="accent6"/>
            </a:gs>
            <a:gs pos="100000">
              <a:srgbClr val="FFFFFF"/>
            </a:gs>
          </a:gsLst>
          <a:lin ang="5400000" scaled="0"/>
          <a:tileRect/>
        </a:gradFill>
      </dgm:spPr>
      <dgm:t>
        <a:bodyPr/>
        <a:lstStyle/>
        <a:p>
          <a:r>
            <a:rPr lang="en-US" dirty="0" smtClean="0"/>
            <a:t>The government</a:t>
          </a:r>
          <a:endParaRPr lang="en-US" dirty="0"/>
        </a:p>
      </dgm:t>
    </dgm:pt>
    <dgm:pt modelId="{55A4AC5B-35A2-234C-A8E8-B51167CCA430}" type="parTrans" cxnId="{3539D68B-447B-8249-A0D4-929BC992DFB5}">
      <dgm:prSet/>
      <dgm:spPr>
        <a:solidFill>
          <a:schemeClr val="bg1">
            <a:lumMod val="50000"/>
          </a:schemeClr>
        </a:solidFill>
      </dgm:spPr>
      <dgm:t>
        <a:bodyPr/>
        <a:lstStyle/>
        <a:p>
          <a:endParaRPr lang="en-US"/>
        </a:p>
      </dgm:t>
    </dgm:pt>
    <dgm:pt modelId="{446124C8-6B92-E54F-948B-761F6B611196}" type="sibTrans" cxnId="{3539D68B-447B-8249-A0D4-929BC992DFB5}">
      <dgm:prSet/>
      <dgm:spPr/>
      <dgm:t>
        <a:bodyPr/>
        <a:lstStyle/>
        <a:p>
          <a:endParaRPr lang="en-US"/>
        </a:p>
      </dgm:t>
    </dgm:pt>
    <dgm:pt modelId="{7DABF17F-3B43-8843-B709-535C903F9A13}">
      <dgm:prSet phldrT="[Text]"/>
      <dgm:spPr>
        <a:gradFill flip="none" rotWithShape="1">
          <a:gsLst>
            <a:gs pos="68000">
              <a:schemeClr val="accent6"/>
            </a:gs>
            <a:gs pos="100000">
              <a:srgbClr val="FFFFFF"/>
            </a:gs>
          </a:gsLst>
          <a:lin ang="5400000" scaled="0"/>
          <a:tileRect/>
        </a:gradFill>
      </dgm:spPr>
      <dgm:t>
        <a:bodyPr/>
        <a:lstStyle/>
        <a:p>
          <a:r>
            <a:rPr lang="en-US" dirty="0" smtClean="0"/>
            <a:t>Physicians</a:t>
          </a:r>
          <a:endParaRPr lang="en-US" dirty="0"/>
        </a:p>
      </dgm:t>
    </dgm:pt>
    <dgm:pt modelId="{C516807C-8294-5A4F-B659-F4D2241C6E86}" type="parTrans" cxnId="{BF2E4A0A-4C6E-554F-8C73-9E052CBD66E0}">
      <dgm:prSet/>
      <dgm:spPr>
        <a:solidFill>
          <a:schemeClr val="bg1">
            <a:lumMod val="50000"/>
          </a:schemeClr>
        </a:solidFill>
      </dgm:spPr>
      <dgm:t>
        <a:bodyPr/>
        <a:lstStyle/>
        <a:p>
          <a:endParaRPr lang="en-US"/>
        </a:p>
      </dgm:t>
    </dgm:pt>
    <dgm:pt modelId="{3A86E450-3313-084B-BB80-D642958356B1}" type="sibTrans" cxnId="{BF2E4A0A-4C6E-554F-8C73-9E052CBD66E0}">
      <dgm:prSet/>
      <dgm:spPr/>
      <dgm:t>
        <a:bodyPr/>
        <a:lstStyle/>
        <a:p>
          <a:endParaRPr lang="en-US"/>
        </a:p>
      </dgm:t>
    </dgm:pt>
    <dgm:pt modelId="{1C456C4A-8CBE-6D42-81B6-D00451087249}">
      <dgm:prSet phldrT="[Text]"/>
      <dgm:spPr>
        <a:gradFill flip="none" rotWithShape="1">
          <a:gsLst>
            <a:gs pos="68000">
              <a:schemeClr val="accent6"/>
            </a:gs>
            <a:gs pos="100000">
              <a:srgbClr val="FFFFFF"/>
            </a:gs>
          </a:gsLst>
          <a:lin ang="5400000" scaled="0"/>
          <a:tileRect/>
        </a:gradFill>
      </dgm:spPr>
      <dgm:t>
        <a:bodyPr/>
        <a:lstStyle/>
        <a:p>
          <a:r>
            <a:rPr lang="en-US" dirty="0" smtClean="0"/>
            <a:t>Those directly involved</a:t>
          </a:r>
          <a:endParaRPr lang="en-US" dirty="0"/>
        </a:p>
      </dgm:t>
    </dgm:pt>
    <dgm:pt modelId="{E6071038-E1F7-7C40-9B6D-CBA40FB8ACA6}" type="parTrans" cxnId="{00902739-E11D-F241-AAE5-ADA2699A49E1}">
      <dgm:prSet/>
      <dgm:spPr>
        <a:solidFill>
          <a:schemeClr val="bg1">
            <a:lumMod val="50000"/>
          </a:schemeClr>
        </a:solidFill>
      </dgm:spPr>
      <dgm:t>
        <a:bodyPr/>
        <a:lstStyle/>
        <a:p>
          <a:endParaRPr lang="en-US"/>
        </a:p>
      </dgm:t>
    </dgm:pt>
    <dgm:pt modelId="{C5120AFD-677E-2949-BF0B-4F24FF76116A}" type="sibTrans" cxnId="{00902739-E11D-F241-AAE5-ADA2699A49E1}">
      <dgm:prSet/>
      <dgm:spPr/>
      <dgm:t>
        <a:bodyPr/>
        <a:lstStyle/>
        <a:p>
          <a:endParaRPr lang="en-US"/>
        </a:p>
      </dgm:t>
    </dgm:pt>
    <dgm:pt modelId="{D0DEA73B-74A4-4842-B7CF-2C58910239B3}">
      <dgm:prSet phldrT="[Text]"/>
      <dgm:spPr>
        <a:gradFill flip="none" rotWithShape="1">
          <a:gsLst>
            <a:gs pos="68000">
              <a:schemeClr val="accent6"/>
            </a:gs>
            <a:gs pos="100000">
              <a:srgbClr val="FFFFFF"/>
            </a:gs>
          </a:gsLst>
          <a:lin ang="5400000" scaled="0"/>
          <a:tileRect/>
        </a:gradFill>
      </dgm:spPr>
      <dgm:t>
        <a:bodyPr/>
        <a:lstStyle/>
        <a:p>
          <a:r>
            <a:rPr lang="en-US" dirty="0" smtClean="0"/>
            <a:t>Laws</a:t>
          </a:r>
          <a:endParaRPr lang="en-US" dirty="0"/>
        </a:p>
      </dgm:t>
    </dgm:pt>
    <dgm:pt modelId="{F2914025-E67E-4846-9F05-9B58968788E9}" type="parTrans" cxnId="{5CAA5E43-AA7A-A741-B53B-9AFBBBB1909D}">
      <dgm:prSet/>
      <dgm:spPr/>
      <dgm:t>
        <a:bodyPr/>
        <a:lstStyle/>
        <a:p>
          <a:endParaRPr lang="en-US"/>
        </a:p>
      </dgm:t>
    </dgm:pt>
    <dgm:pt modelId="{D5CC65F4-7A64-5E41-BDF3-34BBE08553B5}" type="sibTrans" cxnId="{5CAA5E43-AA7A-A741-B53B-9AFBBBB1909D}">
      <dgm:prSet/>
      <dgm:spPr/>
      <dgm:t>
        <a:bodyPr/>
        <a:lstStyle/>
        <a:p>
          <a:endParaRPr lang="en-US"/>
        </a:p>
      </dgm:t>
    </dgm:pt>
    <dgm:pt modelId="{1FA656B0-A6C8-A94E-BFC4-6767ECC83277}">
      <dgm:prSet phldrT="[Text]"/>
      <dgm:spPr>
        <a:gradFill flip="none" rotWithShape="1">
          <a:gsLst>
            <a:gs pos="68000">
              <a:schemeClr val="accent6"/>
            </a:gs>
            <a:gs pos="100000">
              <a:srgbClr val="FFFFFF"/>
            </a:gs>
          </a:gsLst>
          <a:lin ang="5400000" scaled="0"/>
          <a:tileRect/>
        </a:gradFill>
      </dgm:spPr>
      <dgm:t>
        <a:bodyPr/>
        <a:lstStyle/>
        <a:p>
          <a:r>
            <a:rPr lang="en-US" dirty="0" smtClean="0"/>
            <a:t>Court decisions</a:t>
          </a:r>
          <a:endParaRPr lang="en-US" dirty="0"/>
        </a:p>
      </dgm:t>
    </dgm:pt>
    <dgm:pt modelId="{4AAF9137-99E9-9E42-ACEB-6EB51DC34C86}" type="parTrans" cxnId="{0B31DAA9-5D46-D24D-9F1E-3D5E6C18E1EA}">
      <dgm:prSet/>
      <dgm:spPr/>
      <dgm:t>
        <a:bodyPr/>
        <a:lstStyle/>
        <a:p>
          <a:endParaRPr lang="en-US"/>
        </a:p>
      </dgm:t>
    </dgm:pt>
    <dgm:pt modelId="{D03FB8DF-36D4-B748-8F38-92A469F714C7}" type="sibTrans" cxnId="{0B31DAA9-5D46-D24D-9F1E-3D5E6C18E1EA}">
      <dgm:prSet/>
      <dgm:spPr/>
      <dgm:t>
        <a:bodyPr/>
        <a:lstStyle/>
        <a:p>
          <a:endParaRPr lang="en-US"/>
        </a:p>
      </dgm:t>
    </dgm:pt>
    <dgm:pt modelId="{D9015002-D0EA-A447-91BA-874AD53FB2D1}">
      <dgm:prSet phldrT="[Text]"/>
      <dgm:spPr>
        <a:gradFill flip="none" rotWithShape="1">
          <a:gsLst>
            <a:gs pos="68000">
              <a:schemeClr val="accent6"/>
            </a:gs>
            <a:gs pos="100000">
              <a:srgbClr val="FFFFFF"/>
            </a:gs>
          </a:gsLst>
          <a:lin ang="5400000" scaled="0"/>
          <a:tileRect/>
        </a:gradFill>
      </dgm:spPr>
      <dgm:t>
        <a:bodyPr/>
        <a:lstStyle/>
        <a:p>
          <a:r>
            <a:rPr lang="en-US" dirty="0" smtClean="0"/>
            <a:t>Regulation</a:t>
          </a:r>
          <a:endParaRPr lang="en-US" dirty="0"/>
        </a:p>
      </dgm:t>
    </dgm:pt>
    <dgm:pt modelId="{8A086A85-9890-9D47-B4B5-DE6709728E14}" type="parTrans" cxnId="{FA2DE13B-4DD2-DB40-9988-11B5A553DF30}">
      <dgm:prSet/>
      <dgm:spPr/>
      <dgm:t>
        <a:bodyPr/>
        <a:lstStyle/>
        <a:p>
          <a:endParaRPr lang="en-US"/>
        </a:p>
      </dgm:t>
    </dgm:pt>
    <dgm:pt modelId="{B41A538B-187C-B941-9EDA-575089A8C2E0}" type="sibTrans" cxnId="{FA2DE13B-4DD2-DB40-9988-11B5A553DF30}">
      <dgm:prSet/>
      <dgm:spPr/>
      <dgm:t>
        <a:bodyPr/>
        <a:lstStyle/>
        <a:p>
          <a:endParaRPr lang="en-US"/>
        </a:p>
      </dgm:t>
    </dgm:pt>
    <dgm:pt modelId="{8F463FAE-1A66-ED43-BF13-378D9158A376}">
      <dgm:prSet phldrT="[Text]"/>
      <dgm:spPr>
        <a:gradFill flip="none" rotWithShape="1">
          <a:gsLst>
            <a:gs pos="68000">
              <a:schemeClr val="accent6"/>
            </a:gs>
            <a:gs pos="100000">
              <a:srgbClr val="FFFFFF"/>
            </a:gs>
          </a:gsLst>
          <a:lin ang="5400000" scaled="0"/>
          <a:tileRect/>
        </a:gradFill>
      </dgm:spPr>
      <dgm:t>
        <a:bodyPr/>
        <a:lstStyle/>
        <a:p>
          <a:r>
            <a:rPr lang="en-US" dirty="0" smtClean="0"/>
            <a:t>Individual doctors</a:t>
          </a:r>
          <a:endParaRPr lang="en-US" dirty="0"/>
        </a:p>
      </dgm:t>
    </dgm:pt>
    <dgm:pt modelId="{0BBE2B65-F52D-5142-89EC-F2FEF1D2087D}" type="parTrans" cxnId="{9234CEEE-F019-F84E-BCC5-6E5A7637E85B}">
      <dgm:prSet/>
      <dgm:spPr/>
      <dgm:t>
        <a:bodyPr/>
        <a:lstStyle/>
        <a:p>
          <a:endParaRPr lang="en-US"/>
        </a:p>
      </dgm:t>
    </dgm:pt>
    <dgm:pt modelId="{D99BA159-270E-8C44-AB4E-B15144774FA8}" type="sibTrans" cxnId="{9234CEEE-F019-F84E-BCC5-6E5A7637E85B}">
      <dgm:prSet/>
      <dgm:spPr/>
      <dgm:t>
        <a:bodyPr/>
        <a:lstStyle/>
        <a:p>
          <a:endParaRPr lang="en-US"/>
        </a:p>
      </dgm:t>
    </dgm:pt>
    <dgm:pt modelId="{127726F3-6C16-4E44-B543-923CA6B93479}">
      <dgm:prSet phldrT="[Text]"/>
      <dgm:spPr>
        <a:gradFill flip="none" rotWithShape="1">
          <a:gsLst>
            <a:gs pos="68000">
              <a:schemeClr val="accent6"/>
            </a:gs>
            <a:gs pos="100000">
              <a:srgbClr val="FFFFFF"/>
            </a:gs>
          </a:gsLst>
          <a:lin ang="5400000" scaled="0"/>
          <a:tileRect/>
        </a:gradFill>
      </dgm:spPr>
      <dgm:t>
        <a:bodyPr/>
        <a:lstStyle/>
        <a:p>
          <a:r>
            <a:rPr lang="en-US" dirty="0" smtClean="0"/>
            <a:t>Professional organizations</a:t>
          </a:r>
          <a:endParaRPr lang="en-US" dirty="0"/>
        </a:p>
      </dgm:t>
    </dgm:pt>
    <dgm:pt modelId="{AE1DE8AE-5A26-AD47-908B-1F7182C3C2A1}" type="parTrans" cxnId="{EC69D1CA-D794-214B-98B6-8452D920E226}">
      <dgm:prSet/>
      <dgm:spPr/>
      <dgm:t>
        <a:bodyPr/>
        <a:lstStyle/>
        <a:p>
          <a:endParaRPr lang="en-US"/>
        </a:p>
      </dgm:t>
    </dgm:pt>
    <dgm:pt modelId="{2DBF0D3E-61A3-F044-B899-B84229DB0911}" type="sibTrans" cxnId="{EC69D1CA-D794-214B-98B6-8452D920E226}">
      <dgm:prSet/>
      <dgm:spPr/>
      <dgm:t>
        <a:bodyPr/>
        <a:lstStyle/>
        <a:p>
          <a:endParaRPr lang="en-US"/>
        </a:p>
      </dgm:t>
    </dgm:pt>
    <dgm:pt modelId="{D46FB1F4-35D0-9441-9F25-18997E368737}">
      <dgm:prSet phldrT="[Text]"/>
      <dgm:spPr>
        <a:gradFill flip="none" rotWithShape="1">
          <a:gsLst>
            <a:gs pos="68000">
              <a:schemeClr val="accent6"/>
            </a:gs>
            <a:gs pos="100000">
              <a:srgbClr val="FFFFFF"/>
            </a:gs>
          </a:gsLst>
          <a:lin ang="5400000" scaled="0"/>
          <a:tileRect/>
        </a:gradFill>
      </dgm:spPr>
      <dgm:t>
        <a:bodyPr/>
        <a:lstStyle/>
        <a:p>
          <a:r>
            <a:rPr lang="en-US" dirty="0" smtClean="0"/>
            <a:t>The pregnant woman</a:t>
          </a:r>
          <a:endParaRPr lang="en-US" dirty="0"/>
        </a:p>
      </dgm:t>
    </dgm:pt>
    <dgm:pt modelId="{C591DF64-13FF-4F4E-93AC-6935EA74B808}" type="parTrans" cxnId="{C7A76D81-BDB5-3442-8BF7-6A069B88E42B}">
      <dgm:prSet/>
      <dgm:spPr/>
      <dgm:t>
        <a:bodyPr/>
        <a:lstStyle/>
        <a:p>
          <a:endParaRPr lang="en-US"/>
        </a:p>
      </dgm:t>
    </dgm:pt>
    <dgm:pt modelId="{F98407CB-A79B-5C42-9FA8-8EE194CD7E62}" type="sibTrans" cxnId="{C7A76D81-BDB5-3442-8BF7-6A069B88E42B}">
      <dgm:prSet/>
      <dgm:spPr/>
      <dgm:t>
        <a:bodyPr/>
        <a:lstStyle/>
        <a:p>
          <a:endParaRPr lang="en-US"/>
        </a:p>
      </dgm:t>
    </dgm:pt>
    <dgm:pt modelId="{12C890FD-C65B-C445-A09C-AEAC762CA19D}">
      <dgm:prSet phldrT="[Text]"/>
      <dgm:spPr>
        <a:gradFill flip="none" rotWithShape="1">
          <a:gsLst>
            <a:gs pos="68000">
              <a:schemeClr val="accent6"/>
            </a:gs>
            <a:gs pos="100000">
              <a:srgbClr val="FFFFFF"/>
            </a:gs>
          </a:gsLst>
          <a:lin ang="5400000" scaled="0"/>
          <a:tileRect/>
        </a:gradFill>
      </dgm:spPr>
      <dgm:t>
        <a:bodyPr/>
        <a:lstStyle/>
        <a:p>
          <a:r>
            <a:rPr lang="en-US" dirty="0" smtClean="0"/>
            <a:t>The biological father</a:t>
          </a:r>
          <a:endParaRPr lang="en-US" dirty="0"/>
        </a:p>
      </dgm:t>
    </dgm:pt>
    <dgm:pt modelId="{152BEF40-C878-FA45-9CE1-419B4143B4AD}" type="parTrans" cxnId="{8F71386C-0F3A-554B-963B-5756D5C8287C}">
      <dgm:prSet/>
      <dgm:spPr/>
      <dgm:t>
        <a:bodyPr/>
        <a:lstStyle/>
        <a:p>
          <a:endParaRPr lang="en-US"/>
        </a:p>
      </dgm:t>
    </dgm:pt>
    <dgm:pt modelId="{45FC6757-249D-F449-8371-C6904E9C4051}" type="sibTrans" cxnId="{8F71386C-0F3A-554B-963B-5756D5C8287C}">
      <dgm:prSet/>
      <dgm:spPr/>
      <dgm:t>
        <a:bodyPr/>
        <a:lstStyle/>
        <a:p>
          <a:endParaRPr lang="en-US"/>
        </a:p>
      </dgm:t>
    </dgm:pt>
    <dgm:pt modelId="{AE316B67-D591-E84E-9036-6774E5552327}">
      <dgm:prSet phldrT="[Text]"/>
      <dgm:spPr>
        <a:gradFill flip="none" rotWithShape="1">
          <a:gsLst>
            <a:gs pos="68000">
              <a:schemeClr val="accent6"/>
            </a:gs>
            <a:gs pos="100000">
              <a:srgbClr val="FFFFFF"/>
            </a:gs>
          </a:gsLst>
          <a:lin ang="5400000" scaled="0"/>
          <a:tileRect/>
        </a:gradFill>
      </dgm:spPr>
      <dgm:t>
        <a:bodyPr/>
        <a:lstStyle/>
        <a:p>
          <a:r>
            <a:rPr lang="en-US" dirty="0" smtClean="0"/>
            <a:t>Other family members</a:t>
          </a:r>
          <a:endParaRPr lang="en-US" dirty="0"/>
        </a:p>
      </dgm:t>
    </dgm:pt>
    <dgm:pt modelId="{69F2FAA0-5E47-6A46-AB0E-E5CD1611CB16}" type="parTrans" cxnId="{E7D4AD0B-07EB-8B43-99D6-C3A518262B3B}">
      <dgm:prSet/>
      <dgm:spPr/>
      <dgm:t>
        <a:bodyPr/>
        <a:lstStyle/>
        <a:p>
          <a:endParaRPr lang="en-US"/>
        </a:p>
      </dgm:t>
    </dgm:pt>
    <dgm:pt modelId="{E7ABB954-BB24-D04D-AD74-C0046F1625E5}" type="sibTrans" cxnId="{E7D4AD0B-07EB-8B43-99D6-C3A518262B3B}">
      <dgm:prSet/>
      <dgm:spPr/>
      <dgm:t>
        <a:bodyPr/>
        <a:lstStyle/>
        <a:p>
          <a:endParaRPr lang="en-US"/>
        </a:p>
      </dgm:t>
    </dgm:pt>
    <dgm:pt modelId="{986342C7-5AF6-A141-BAAB-84102C75A29E}" type="pres">
      <dgm:prSet presAssocID="{6C83D144-42CC-DA4D-A874-24397C9CE45E}" presName="cycle" presStyleCnt="0">
        <dgm:presLayoutVars>
          <dgm:chMax val="1"/>
          <dgm:dir/>
          <dgm:animLvl val="ctr"/>
          <dgm:resizeHandles val="exact"/>
        </dgm:presLayoutVars>
      </dgm:prSet>
      <dgm:spPr/>
      <dgm:t>
        <a:bodyPr/>
        <a:lstStyle/>
        <a:p>
          <a:endParaRPr lang="en-US"/>
        </a:p>
      </dgm:t>
    </dgm:pt>
    <dgm:pt modelId="{B8604ACE-F1CE-3C46-8BB6-3FEBD55FA4F3}" type="pres">
      <dgm:prSet presAssocID="{A9B2E2C3-F83A-1648-AB83-4649E01C0960}" presName="centerShape" presStyleLbl="node0" presStyleIdx="0" presStyleCnt="1"/>
      <dgm:spPr/>
      <dgm:t>
        <a:bodyPr/>
        <a:lstStyle/>
        <a:p>
          <a:endParaRPr lang="en-US"/>
        </a:p>
      </dgm:t>
    </dgm:pt>
    <dgm:pt modelId="{AA850ED0-4513-0244-ABF2-48E0B0C01BBC}" type="pres">
      <dgm:prSet presAssocID="{55A4AC5B-35A2-234C-A8E8-B51167CCA430}" presName="parTrans" presStyleLbl="bgSibTrans2D1" presStyleIdx="0" presStyleCnt="3"/>
      <dgm:spPr/>
      <dgm:t>
        <a:bodyPr/>
        <a:lstStyle/>
        <a:p>
          <a:endParaRPr lang="en-US"/>
        </a:p>
      </dgm:t>
    </dgm:pt>
    <dgm:pt modelId="{8B7834E8-ABB9-4D48-A4F8-0DF65EAE08EE}" type="pres">
      <dgm:prSet presAssocID="{BD475F68-720A-5F4C-91BE-3529F935CF28}" presName="node" presStyleLbl="node1" presStyleIdx="0" presStyleCnt="3">
        <dgm:presLayoutVars>
          <dgm:bulletEnabled val="1"/>
        </dgm:presLayoutVars>
      </dgm:prSet>
      <dgm:spPr/>
      <dgm:t>
        <a:bodyPr/>
        <a:lstStyle/>
        <a:p>
          <a:endParaRPr lang="en-US"/>
        </a:p>
      </dgm:t>
    </dgm:pt>
    <dgm:pt modelId="{BEF3F649-CD02-1D43-B9CA-540702E6969E}" type="pres">
      <dgm:prSet presAssocID="{C516807C-8294-5A4F-B659-F4D2241C6E86}" presName="parTrans" presStyleLbl="bgSibTrans2D1" presStyleIdx="1" presStyleCnt="3"/>
      <dgm:spPr/>
      <dgm:t>
        <a:bodyPr/>
        <a:lstStyle/>
        <a:p>
          <a:endParaRPr lang="en-US"/>
        </a:p>
      </dgm:t>
    </dgm:pt>
    <dgm:pt modelId="{4E46C004-8F95-014C-AD16-3D15410AA749}" type="pres">
      <dgm:prSet presAssocID="{7DABF17F-3B43-8843-B709-535C903F9A13}" presName="node" presStyleLbl="node1" presStyleIdx="1" presStyleCnt="3">
        <dgm:presLayoutVars>
          <dgm:bulletEnabled val="1"/>
        </dgm:presLayoutVars>
      </dgm:prSet>
      <dgm:spPr/>
      <dgm:t>
        <a:bodyPr/>
        <a:lstStyle/>
        <a:p>
          <a:endParaRPr lang="en-US"/>
        </a:p>
      </dgm:t>
    </dgm:pt>
    <dgm:pt modelId="{E90D8704-E2BF-6845-9FB6-CD66B2ADD592}" type="pres">
      <dgm:prSet presAssocID="{E6071038-E1F7-7C40-9B6D-CBA40FB8ACA6}" presName="parTrans" presStyleLbl="bgSibTrans2D1" presStyleIdx="2" presStyleCnt="3"/>
      <dgm:spPr/>
      <dgm:t>
        <a:bodyPr/>
        <a:lstStyle/>
        <a:p>
          <a:endParaRPr lang="en-US"/>
        </a:p>
      </dgm:t>
    </dgm:pt>
    <dgm:pt modelId="{D287D293-DCED-C047-8BB6-B37B31337B2D}" type="pres">
      <dgm:prSet presAssocID="{1C456C4A-8CBE-6D42-81B6-D00451087249}" presName="node" presStyleLbl="node1" presStyleIdx="2" presStyleCnt="3">
        <dgm:presLayoutVars>
          <dgm:bulletEnabled val="1"/>
        </dgm:presLayoutVars>
      </dgm:prSet>
      <dgm:spPr/>
      <dgm:t>
        <a:bodyPr/>
        <a:lstStyle/>
        <a:p>
          <a:endParaRPr lang="en-US"/>
        </a:p>
      </dgm:t>
    </dgm:pt>
  </dgm:ptLst>
  <dgm:cxnLst>
    <dgm:cxn modelId="{823DAD9A-3E40-BA42-9F24-34319C573C40}" type="presOf" srcId="{1FA656B0-A6C8-A94E-BFC4-6767ECC83277}" destId="{8B7834E8-ABB9-4D48-A4F8-0DF65EAE08EE}" srcOrd="0" destOrd="2" presId="urn:microsoft.com/office/officeart/2005/8/layout/radial4"/>
    <dgm:cxn modelId="{E5757D19-DDE6-3043-AF45-D9F99DE3C2BB}" type="presOf" srcId="{E6071038-E1F7-7C40-9B6D-CBA40FB8ACA6}" destId="{E90D8704-E2BF-6845-9FB6-CD66B2ADD592}" srcOrd="0" destOrd="0" presId="urn:microsoft.com/office/officeart/2005/8/layout/radial4"/>
    <dgm:cxn modelId="{E0F19BC4-A7D2-BF45-94CD-2A6EF7A9E403}" srcId="{6C83D144-42CC-DA4D-A874-24397C9CE45E}" destId="{A9B2E2C3-F83A-1648-AB83-4649E01C0960}" srcOrd="0" destOrd="0" parTransId="{5A76A44F-2498-2C44-97F7-62813A53D735}" sibTransId="{DA621A56-560B-9843-8DA2-6B13E715F1FE}"/>
    <dgm:cxn modelId="{FCD75908-97E6-BF44-B0EF-66483D2B727D}" type="presOf" srcId="{BD475F68-720A-5F4C-91BE-3529F935CF28}" destId="{8B7834E8-ABB9-4D48-A4F8-0DF65EAE08EE}" srcOrd="0" destOrd="0" presId="urn:microsoft.com/office/officeart/2005/8/layout/radial4"/>
    <dgm:cxn modelId="{B8746107-904B-4C41-AB52-8BFA5D7C5F23}" type="presOf" srcId="{D46FB1F4-35D0-9441-9F25-18997E368737}" destId="{D287D293-DCED-C047-8BB6-B37B31337B2D}" srcOrd="0" destOrd="1" presId="urn:microsoft.com/office/officeart/2005/8/layout/radial4"/>
    <dgm:cxn modelId="{D9BD6AAD-9756-C749-A282-349D6925C7D2}" type="presOf" srcId="{6C83D144-42CC-DA4D-A874-24397C9CE45E}" destId="{986342C7-5AF6-A141-BAAB-84102C75A29E}" srcOrd="0" destOrd="0" presId="urn:microsoft.com/office/officeart/2005/8/layout/radial4"/>
    <dgm:cxn modelId="{0B31DAA9-5D46-D24D-9F1E-3D5E6C18E1EA}" srcId="{BD475F68-720A-5F4C-91BE-3529F935CF28}" destId="{1FA656B0-A6C8-A94E-BFC4-6767ECC83277}" srcOrd="1" destOrd="0" parTransId="{4AAF9137-99E9-9E42-ACEB-6EB51DC34C86}" sibTransId="{D03FB8DF-36D4-B748-8F38-92A469F714C7}"/>
    <dgm:cxn modelId="{7E69CD6C-B12D-4240-9237-D142E7084DAD}" type="presOf" srcId="{7DABF17F-3B43-8843-B709-535C903F9A13}" destId="{4E46C004-8F95-014C-AD16-3D15410AA749}" srcOrd="0" destOrd="0" presId="urn:microsoft.com/office/officeart/2005/8/layout/radial4"/>
    <dgm:cxn modelId="{37EF5F21-1581-2F4B-8220-779E261396D4}" type="presOf" srcId="{D9015002-D0EA-A447-91BA-874AD53FB2D1}" destId="{8B7834E8-ABB9-4D48-A4F8-0DF65EAE08EE}" srcOrd="0" destOrd="3" presId="urn:microsoft.com/office/officeart/2005/8/layout/radial4"/>
    <dgm:cxn modelId="{5E57F634-72AD-7745-A4DD-93665AE4EAE1}" type="presOf" srcId="{D0DEA73B-74A4-4842-B7CF-2C58910239B3}" destId="{8B7834E8-ABB9-4D48-A4F8-0DF65EAE08EE}" srcOrd="0" destOrd="1" presId="urn:microsoft.com/office/officeart/2005/8/layout/radial4"/>
    <dgm:cxn modelId="{C7A76D81-BDB5-3442-8BF7-6A069B88E42B}" srcId="{1C456C4A-8CBE-6D42-81B6-D00451087249}" destId="{D46FB1F4-35D0-9441-9F25-18997E368737}" srcOrd="0" destOrd="0" parTransId="{C591DF64-13FF-4F4E-93AC-6935EA74B808}" sibTransId="{F98407CB-A79B-5C42-9FA8-8EE194CD7E62}"/>
    <dgm:cxn modelId="{3612DCDC-E061-C54B-809F-AB11E40EA187}" type="presOf" srcId="{12C890FD-C65B-C445-A09C-AEAC762CA19D}" destId="{D287D293-DCED-C047-8BB6-B37B31337B2D}" srcOrd="0" destOrd="2" presId="urn:microsoft.com/office/officeart/2005/8/layout/radial4"/>
    <dgm:cxn modelId="{D17C4151-5C06-0C42-B23F-18A2C6486013}" type="presOf" srcId="{55A4AC5B-35A2-234C-A8E8-B51167CCA430}" destId="{AA850ED0-4513-0244-ABF2-48E0B0C01BBC}" srcOrd="0" destOrd="0" presId="urn:microsoft.com/office/officeart/2005/8/layout/radial4"/>
    <dgm:cxn modelId="{BF2E4A0A-4C6E-554F-8C73-9E052CBD66E0}" srcId="{A9B2E2C3-F83A-1648-AB83-4649E01C0960}" destId="{7DABF17F-3B43-8843-B709-535C903F9A13}" srcOrd="1" destOrd="0" parTransId="{C516807C-8294-5A4F-B659-F4D2241C6E86}" sibTransId="{3A86E450-3313-084B-BB80-D642958356B1}"/>
    <dgm:cxn modelId="{FA2DE13B-4DD2-DB40-9988-11B5A553DF30}" srcId="{BD475F68-720A-5F4C-91BE-3529F935CF28}" destId="{D9015002-D0EA-A447-91BA-874AD53FB2D1}" srcOrd="2" destOrd="0" parTransId="{8A086A85-9890-9D47-B4B5-DE6709728E14}" sibTransId="{B41A538B-187C-B941-9EDA-575089A8C2E0}"/>
    <dgm:cxn modelId="{9234CEEE-F019-F84E-BCC5-6E5A7637E85B}" srcId="{7DABF17F-3B43-8843-B709-535C903F9A13}" destId="{8F463FAE-1A66-ED43-BF13-378D9158A376}" srcOrd="0" destOrd="0" parTransId="{0BBE2B65-F52D-5142-89EC-F2FEF1D2087D}" sibTransId="{D99BA159-270E-8C44-AB4E-B15144774FA8}"/>
    <dgm:cxn modelId="{34F0D802-4DB8-F74D-8466-6714813988F5}" type="presOf" srcId="{127726F3-6C16-4E44-B543-923CA6B93479}" destId="{4E46C004-8F95-014C-AD16-3D15410AA749}" srcOrd="0" destOrd="2" presId="urn:microsoft.com/office/officeart/2005/8/layout/radial4"/>
    <dgm:cxn modelId="{3539D68B-447B-8249-A0D4-929BC992DFB5}" srcId="{A9B2E2C3-F83A-1648-AB83-4649E01C0960}" destId="{BD475F68-720A-5F4C-91BE-3529F935CF28}" srcOrd="0" destOrd="0" parTransId="{55A4AC5B-35A2-234C-A8E8-B51167CCA430}" sibTransId="{446124C8-6B92-E54F-948B-761F6B611196}"/>
    <dgm:cxn modelId="{6DBD54E8-7B18-F94E-860C-92097216D244}" type="presOf" srcId="{C516807C-8294-5A4F-B659-F4D2241C6E86}" destId="{BEF3F649-CD02-1D43-B9CA-540702E6969E}" srcOrd="0" destOrd="0" presId="urn:microsoft.com/office/officeart/2005/8/layout/radial4"/>
    <dgm:cxn modelId="{8F71386C-0F3A-554B-963B-5756D5C8287C}" srcId="{1C456C4A-8CBE-6D42-81B6-D00451087249}" destId="{12C890FD-C65B-C445-A09C-AEAC762CA19D}" srcOrd="1" destOrd="0" parTransId="{152BEF40-C878-FA45-9CE1-419B4143B4AD}" sibTransId="{45FC6757-249D-F449-8371-C6904E9C4051}"/>
    <dgm:cxn modelId="{3B5ECB97-D39A-504E-85F3-1945068BD7EF}" type="presOf" srcId="{8F463FAE-1A66-ED43-BF13-378D9158A376}" destId="{4E46C004-8F95-014C-AD16-3D15410AA749}" srcOrd="0" destOrd="1" presId="urn:microsoft.com/office/officeart/2005/8/layout/radial4"/>
    <dgm:cxn modelId="{EC69D1CA-D794-214B-98B6-8452D920E226}" srcId="{7DABF17F-3B43-8843-B709-535C903F9A13}" destId="{127726F3-6C16-4E44-B543-923CA6B93479}" srcOrd="1" destOrd="0" parTransId="{AE1DE8AE-5A26-AD47-908B-1F7182C3C2A1}" sibTransId="{2DBF0D3E-61A3-F044-B899-B84229DB0911}"/>
    <dgm:cxn modelId="{19C554DC-125E-3444-A077-555B73737B06}" type="presOf" srcId="{AE316B67-D591-E84E-9036-6774E5552327}" destId="{D287D293-DCED-C047-8BB6-B37B31337B2D}" srcOrd="0" destOrd="3" presId="urn:microsoft.com/office/officeart/2005/8/layout/radial4"/>
    <dgm:cxn modelId="{9D87F9DC-AB01-6145-ADC3-D3175F5FBD03}" type="presOf" srcId="{1C456C4A-8CBE-6D42-81B6-D00451087249}" destId="{D287D293-DCED-C047-8BB6-B37B31337B2D}" srcOrd="0" destOrd="0" presId="urn:microsoft.com/office/officeart/2005/8/layout/radial4"/>
    <dgm:cxn modelId="{5CAA5E43-AA7A-A741-B53B-9AFBBBB1909D}" srcId="{BD475F68-720A-5F4C-91BE-3529F935CF28}" destId="{D0DEA73B-74A4-4842-B7CF-2C58910239B3}" srcOrd="0" destOrd="0" parTransId="{F2914025-E67E-4846-9F05-9B58968788E9}" sibTransId="{D5CC65F4-7A64-5E41-BDF3-34BBE08553B5}"/>
    <dgm:cxn modelId="{00902739-E11D-F241-AAE5-ADA2699A49E1}" srcId="{A9B2E2C3-F83A-1648-AB83-4649E01C0960}" destId="{1C456C4A-8CBE-6D42-81B6-D00451087249}" srcOrd="2" destOrd="0" parTransId="{E6071038-E1F7-7C40-9B6D-CBA40FB8ACA6}" sibTransId="{C5120AFD-677E-2949-BF0B-4F24FF76116A}"/>
    <dgm:cxn modelId="{9C47196D-8D58-6240-A2E7-1518A1ED10CA}" type="presOf" srcId="{A9B2E2C3-F83A-1648-AB83-4649E01C0960}" destId="{B8604ACE-F1CE-3C46-8BB6-3FEBD55FA4F3}" srcOrd="0" destOrd="0" presId="urn:microsoft.com/office/officeart/2005/8/layout/radial4"/>
    <dgm:cxn modelId="{E7D4AD0B-07EB-8B43-99D6-C3A518262B3B}" srcId="{1C456C4A-8CBE-6D42-81B6-D00451087249}" destId="{AE316B67-D591-E84E-9036-6774E5552327}" srcOrd="2" destOrd="0" parTransId="{69F2FAA0-5E47-6A46-AB0E-E5CD1611CB16}" sibTransId="{E7ABB954-BB24-D04D-AD74-C0046F1625E5}"/>
    <dgm:cxn modelId="{CAA417C5-EBB9-054E-BA82-08F1DFF9880B}" type="presParOf" srcId="{986342C7-5AF6-A141-BAAB-84102C75A29E}" destId="{B8604ACE-F1CE-3C46-8BB6-3FEBD55FA4F3}" srcOrd="0" destOrd="0" presId="urn:microsoft.com/office/officeart/2005/8/layout/radial4"/>
    <dgm:cxn modelId="{FF44299A-A73E-3848-85A8-FD232A1D74DF}" type="presParOf" srcId="{986342C7-5AF6-A141-BAAB-84102C75A29E}" destId="{AA850ED0-4513-0244-ABF2-48E0B0C01BBC}" srcOrd="1" destOrd="0" presId="urn:microsoft.com/office/officeart/2005/8/layout/radial4"/>
    <dgm:cxn modelId="{09E776ED-69D1-8345-9AF8-8DE7EE6064AB}" type="presParOf" srcId="{986342C7-5AF6-A141-BAAB-84102C75A29E}" destId="{8B7834E8-ABB9-4D48-A4F8-0DF65EAE08EE}" srcOrd="2" destOrd="0" presId="urn:microsoft.com/office/officeart/2005/8/layout/radial4"/>
    <dgm:cxn modelId="{0801C877-BCF3-414E-9DD0-FA6509F45946}" type="presParOf" srcId="{986342C7-5AF6-A141-BAAB-84102C75A29E}" destId="{BEF3F649-CD02-1D43-B9CA-540702E6969E}" srcOrd="3" destOrd="0" presId="urn:microsoft.com/office/officeart/2005/8/layout/radial4"/>
    <dgm:cxn modelId="{57367B95-060B-8549-BCF6-75B7884E2724}" type="presParOf" srcId="{986342C7-5AF6-A141-BAAB-84102C75A29E}" destId="{4E46C004-8F95-014C-AD16-3D15410AA749}" srcOrd="4" destOrd="0" presId="urn:microsoft.com/office/officeart/2005/8/layout/radial4"/>
    <dgm:cxn modelId="{42EBC202-3B4B-0F42-B014-4FE8BA7DCA77}" type="presParOf" srcId="{986342C7-5AF6-A141-BAAB-84102C75A29E}" destId="{E90D8704-E2BF-6845-9FB6-CD66B2ADD592}" srcOrd="5" destOrd="0" presId="urn:microsoft.com/office/officeart/2005/8/layout/radial4"/>
    <dgm:cxn modelId="{6E12D5A4-D04B-D14A-8A53-6A77BBAFF9A8}" type="presParOf" srcId="{986342C7-5AF6-A141-BAAB-84102C75A29E}" destId="{D287D293-DCED-C047-8BB6-B37B31337B2D}"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604ACE-F1CE-3C46-8BB6-3FEBD55FA4F3}">
      <dsp:nvSpPr>
        <dsp:cNvPr id="0" name=""/>
        <dsp:cNvSpPr/>
      </dsp:nvSpPr>
      <dsp:spPr>
        <a:xfrm>
          <a:off x="3083005" y="2461550"/>
          <a:ext cx="2063588" cy="2063588"/>
        </a:xfrm>
        <a:prstGeom prst="ellipse">
          <a:avLst/>
        </a:prstGeom>
        <a:gradFill flip="none" rotWithShape="1">
          <a:gsLst>
            <a:gs pos="68000">
              <a:schemeClr val="accent6"/>
            </a:gs>
            <a:gs pos="100000">
              <a:srgbClr val="FFFFFF"/>
            </a:gs>
          </a:gsLst>
          <a:lin ang="5400000" scaled="0"/>
          <a:tileRect/>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sz="3100" kern="1200" dirty="0" smtClean="0"/>
            <a:t>Who decides?</a:t>
          </a:r>
          <a:endParaRPr lang="en-US" sz="3100" kern="1200" dirty="0"/>
        </a:p>
      </dsp:txBody>
      <dsp:txXfrm>
        <a:off x="3385210" y="2763755"/>
        <a:ext cx="1459178" cy="1459178"/>
      </dsp:txXfrm>
    </dsp:sp>
    <dsp:sp modelId="{AA850ED0-4513-0244-ABF2-48E0B0C01BBC}">
      <dsp:nvSpPr>
        <dsp:cNvPr id="0" name=""/>
        <dsp:cNvSpPr/>
      </dsp:nvSpPr>
      <dsp:spPr>
        <a:xfrm rot="12900000">
          <a:off x="1752980" y="2100207"/>
          <a:ext cx="1584352" cy="588122"/>
        </a:xfrm>
        <a:prstGeom prst="leftArrow">
          <a:avLst>
            <a:gd name="adj1" fmla="val 60000"/>
            <a:gd name="adj2" fmla="val 50000"/>
          </a:avLst>
        </a:prstGeom>
        <a:solidFill>
          <a:schemeClr val="bg1">
            <a:lumMod val="5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B7834E8-ABB9-4D48-A4F8-0DF65EAE08EE}">
      <dsp:nvSpPr>
        <dsp:cNvPr id="0" name=""/>
        <dsp:cNvSpPr/>
      </dsp:nvSpPr>
      <dsp:spPr>
        <a:xfrm>
          <a:off x="916039" y="1155731"/>
          <a:ext cx="1960408" cy="1568327"/>
        </a:xfrm>
        <a:prstGeom prst="roundRect">
          <a:avLst>
            <a:gd name="adj" fmla="val 10000"/>
          </a:avLst>
        </a:prstGeom>
        <a:gradFill flip="none" rotWithShape="1">
          <a:gsLst>
            <a:gs pos="68000">
              <a:schemeClr val="accent6"/>
            </a:gs>
            <a:gs pos="100000">
              <a:srgbClr val="FFFFFF"/>
            </a:gs>
          </a:gsLst>
          <a:lin ang="5400000" scaled="0"/>
          <a:tileRect/>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t" anchorCtr="0">
          <a:noAutofit/>
        </a:bodyPr>
        <a:lstStyle/>
        <a:p>
          <a:pPr lvl="0" algn="l" defTabSz="800100">
            <a:lnSpc>
              <a:spcPct val="90000"/>
            </a:lnSpc>
            <a:spcBef>
              <a:spcPct val="0"/>
            </a:spcBef>
            <a:spcAft>
              <a:spcPct val="35000"/>
            </a:spcAft>
          </a:pPr>
          <a:r>
            <a:rPr lang="en-US" sz="1800" kern="1200" dirty="0" smtClean="0"/>
            <a:t>The government</a:t>
          </a:r>
          <a:endParaRPr lang="en-US" sz="1800" kern="1200" dirty="0"/>
        </a:p>
        <a:p>
          <a:pPr marL="114300" lvl="1" indent="-114300" algn="l" defTabSz="622300">
            <a:lnSpc>
              <a:spcPct val="90000"/>
            </a:lnSpc>
            <a:spcBef>
              <a:spcPct val="0"/>
            </a:spcBef>
            <a:spcAft>
              <a:spcPct val="15000"/>
            </a:spcAft>
            <a:buChar char="••"/>
          </a:pPr>
          <a:r>
            <a:rPr lang="en-US" sz="1400" kern="1200" dirty="0" smtClean="0"/>
            <a:t>Laws</a:t>
          </a:r>
          <a:endParaRPr lang="en-US" sz="1400" kern="1200" dirty="0"/>
        </a:p>
        <a:p>
          <a:pPr marL="114300" lvl="1" indent="-114300" algn="l" defTabSz="622300">
            <a:lnSpc>
              <a:spcPct val="90000"/>
            </a:lnSpc>
            <a:spcBef>
              <a:spcPct val="0"/>
            </a:spcBef>
            <a:spcAft>
              <a:spcPct val="15000"/>
            </a:spcAft>
            <a:buChar char="••"/>
          </a:pPr>
          <a:r>
            <a:rPr lang="en-US" sz="1400" kern="1200" dirty="0" smtClean="0"/>
            <a:t>Court decisions</a:t>
          </a:r>
          <a:endParaRPr lang="en-US" sz="1400" kern="1200" dirty="0"/>
        </a:p>
        <a:p>
          <a:pPr marL="114300" lvl="1" indent="-114300" algn="l" defTabSz="622300">
            <a:lnSpc>
              <a:spcPct val="90000"/>
            </a:lnSpc>
            <a:spcBef>
              <a:spcPct val="0"/>
            </a:spcBef>
            <a:spcAft>
              <a:spcPct val="15000"/>
            </a:spcAft>
            <a:buChar char="••"/>
          </a:pPr>
          <a:r>
            <a:rPr lang="en-US" sz="1400" kern="1200" dirty="0" smtClean="0"/>
            <a:t>Regulation</a:t>
          </a:r>
          <a:endParaRPr lang="en-US" sz="1400" kern="1200" dirty="0"/>
        </a:p>
      </dsp:txBody>
      <dsp:txXfrm>
        <a:off x="961974" y="1201666"/>
        <a:ext cx="1868538" cy="1476457"/>
      </dsp:txXfrm>
    </dsp:sp>
    <dsp:sp modelId="{BEF3F649-CD02-1D43-B9CA-540702E6969E}">
      <dsp:nvSpPr>
        <dsp:cNvPr id="0" name=""/>
        <dsp:cNvSpPr/>
      </dsp:nvSpPr>
      <dsp:spPr>
        <a:xfrm rot="16200000">
          <a:off x="3322623" y="1283102"/>
          <a:ext cx="1584352" cy="588122"/>
        </a:xfrm>
        <a:prstGeom prst="leftArrow">
          <a:avLst>
            <a:gd name="adj1" fmla="val 60000"/>
            <a:gd name="adj2" fmla="val 50000"/>
          </a:avLst>
        </a:prstGeom>
        <a:solidFill>
          <a:schemeClr val="bg1">
            <a:lumMod val="5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E46C004-8F95-014C-AD16-3D15410AA749}">
      <dsp:nvSpPr>
        <dsp:cNvPr id="0" name=""/>
        <dsp:cNvSpPr/>
      </dsp:nvSpPr>
      <dsp:spPr>
        <a:xfrm>
          <a:off x="3134595" y="824"/>
          <a:ext cx="1960408" cy="1568327"/>
        </a:xfrm>
        <a:prstGeom prst="roundRect">
          <a:avLst>
            <a:gd name="adj" fmla="val 10000"/>
          </a:avLst>
        </a:prstGeom>
        <a:gradFill flip="none" rotWithShape="1">
          <a:gsLst>
            <a:gs pos="68000">
              <a:schemeClr val="accent6"/>
            </a:gs>
            <a:gs pos="100000">
              <a:srgbClr val="FFFFFF"/>
            </a:gs>
          </a:gsLst>
          <a:lin ang="5400000" scaled="0"/>
          <a:tileRect/>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t" anchorCtr="0">
          <a:noAutofit/>
        </a:bodyPr>
        <a:lstStyle/>
        <a:p>
          <a:pPr lvl="0" algn="l" defTabSz="800100">
            <a:lnSpc>
              <a:spcPct val="90000"/>
            </a:lnSpc>
            <a:spcBef>
              <a:spcPct val="0"/>
            </a:spcBef>
            <a:spcAft>
              <a:spcPct val="35000"/>
            </a:spcAft>
          </a:pPr>
          <a:r>
            <a:rPr lang="en-US" sz="1800" kern="1200" dirty="0" smtClean="0"/>
            <a:t>Physicians</a:t>
          </a:r>
          <a:endParaRPr lang="en-US" sz="1800" kern="1200" dirty="0"/>
        </a:p>
        <a:p>
          <a:pPr marL="114300" lvl="1" indent="-114300" algn="l" defTabSz="622300">
            <a:lnSpc>
              <a:spcPct val="90000"/>
            </a:lnSpc>
            <a:spcBef>
              <a:spcPct val="0"/>
            </a:spcBef>
            <a:spcAft>
              <a:spcPct val="15000"/>
            </a:spcAft>
            <a:buChar char="••"/>
          </a:pPr>
          <a:r>
            <a:rPr lang="en-US" sz="1400" kern="1200" dirty="0" smtClean="0"/>
            <a:t>Individual doctors</a:t>
          </a:r>
          <a:endParaRPr lang="en-US" sz="1400" kern="1200" dirty="0"/>
        </a:p>
        <a:p>
          <a:pPr marL="114300" lvl="1" indent="-114300" algn="l" defTabSz="622300">
            <a:lnSpc>
              <a:spcPct val="90000"/>
            </a:lnSpc>
            <a:spcBef>
              <a:spcPct val="0"/>
            </a:spcBef>
            <a:spcAft>
              <a:spcPct val="15000"/>
            </a:spcAft>
            <a:buChar char="••"/>
          </a:pPr>
          <a:r>
            <a:rPr lang="en-US" sz="1400" kern="1200" dirty="0" smtClean="0"/>
            <a:t>Professional organizations</a:t>
          </a:r>
          <a:endParaRPr lang="en-US" sz="1400" kern="1200" dirty="0"/>
        </a:p>
      </dsp:txBody>
      <dsp:txXfrm>
        <a:off x="3180530" y="46759"/>
        <a:ext cx="1868538" cy="1476457"/>
      </dsp:txXfrm>
    </dsp:sp>
    <dsp:sp modelId="{E90D8704-E2BF-6845-9FB6-CD66B2ADD592}">
      <dsp:nvSpPr>
        <dsp:cNvPr id="0" name=""/>
        <dsp:cNvSpPr/>
      </dsp:nvSpPr>
      <dsp:spPr>
        <a:xfrm rot="19500000">
          <a:off x="4892267" y="2100207"/>
          <a:ext cx="1584352" cy="588122"/>
        </a:xfrm>
        <a:prstGeom prst="leftArrow">
          <a:avLst>
            <a:gd name="adj1" fmla="val 60000"/>
            <a:gd name="adj2" fmla="val 50000"/>
          </a:avLst>
        </a:prstGeom>
        <a:solidFill>
          <a:schemeClr val="bg1">
            <a:lumMod val="5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287D293-DCED-C047-8BB6-B37B31337B2D}">
      <dsp:nvSpPr>
        <dsp:cNvPr id="0" name=""/>
        <dsp:cNvSpPr/>
      </dsp:nvSpPr>
      <dsp:spPr>
        <a:xfrm>
          <a:off x="5353151" y="1155731"/>
          <a:ext cx="1960408" cy="1568327"/>
        </a:xfrm>
        <a:prstGeom prst="roundRect">
          <a:avLst>
            <a:gd name="adj" fmla="val 10000"/>
          </a:avLst>
        </a:prstGeom>
        <a:gradFill flip="none" rotWithShape="1">
          <a:gsLst>
            <a:gs pos="68000">
              <a:schemeClr val="accent6"/>
            </a:gs>
            <a:gs pos="100000">
              <a:srgbClr val="FFFFFF"/>
            </a:gs>
          </a:gsLst>
          <a:lin ang="5400000" scaled="0"/>
          <a:tileRect/>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t" anchorCtr="0">
          <a:noAutofit/>
        </a:bodyPr>
        <a:lstStyle/>
        <a:p>
          <a:pPr lvl="0" algn="l" defTabSz="800100">
            <a:lnSpc>
              <a:spcPct val="90000"/>
            </a:lnSpc>
            <a:spcBef>
              <a:spcPct val="0"/>
            </a:spcBef>
            <a:spcAft>
              <a:spcPct val="35000"/>
            </a:spcAft>
          </a:pPr>
          <a:r>
            <a:rPr lang="en-US" sz="1800" kern="1200" dirty="0" smtClean="0"/>
            <a:t>Those directly involved</a:t>
          </a:r>
          <a:endParaRPr lang="en-US" sz="1800" kern="1200" dirty="0"/>
        </a:p>
        <a:p>
          <a:pPr marL="114300" lvl="1" indent="-114300" algn="l" defTabSz="622300">
            <a:lnSpc>
              <a:spcPct val="90000"/>
            </a:lnSpc>
            <a:spcBef>
              <a:spcPct val="0"/>
            </a:spcBef>
            <a:spcAft>
              <a:spcPct val="15000"/>
            </a:spcAft>
            <a:buChar char="••"/>
          </a:pPr>
          <a:r>
            <a:rPr lang="en-US" sz="1400" kern="1200" dirty="0" smtClean="0"/>
            <a:t>The pregnant woman</a:t>
          </a:r>
          <a:endParaRPr lang="en-US" sz="1400" kern="1200" dirty="0"/>
        </a:p>
        <a:p>
          <a:pPr marL="114300" lvl="1" indent="-114300" algn="l" defTabSz="622300">
            <a:lnSpc>
              <a:spcPct val="90000"/>
            </a:lnSpc>
            <a:spcBef>
              <a:spcPct val="0"/>
            </a:spcBef>
            <a:spcAft>
              <a:spcPct val="15000"/>
            </a:spcAft>
            <a:buChar char="••"/>
          </a:pPr>
          <a:r>
            <a:rPr lang="en-US" sz="1400" kern="1200" dirty="0" smtClean="0"/>
            <a:t>The biological father</a:t>
          </a:r>
          <a:endParaRPr lang="en-US" sz="1400" kern="1200" dirty="0"/>
        </a:p>
        <a:p>
          <a:pPr marL="114300" lvl="1" indent="-114300" algn="l" defTabSz="622300">
            <a:lnSpc>
              <a:spcPct val="90000"/>
            </a:lnSpc>
            <a:spcBef>
              <a:spcPct val="0"/>
            </a:spcBef>
            <a:spcAft>
              <a:spcPct val="15000"/>
            </a:spcAft>
            <a:buChar char="••"/>
          </a:pPr>
          <a:r>
            <a:rPr lang="en-US" sz="1400" kern="1200" dirty="0" smtClean="0"/>
            <a:t>Other family members</a:t>
          </a:r>
          <a:endParaRPr lang="en-US" sz="1400" kern="1200" dirty="0"/>
        </a:p>
      </dsp:txBody>
      <dsp:txXfrm>
        <a:off x="5399086" y="1201666"/>
        <a:ext cx="1868538" cy="1476457"/>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smtClean="0"/>
            </a:lvl1pPr>
          </a:lstStyle>
          <a:p>
            <a:pPr>
              <a:defRPr/>
            </a:pPr>
            <a:r>
              <a:rPr lang="en-US"/>
              <a:t>Lawrence M. Hinman</a:t>
            </a:r>
          </a:p>
        </p:txBody>
      </p:sp>
      <p:sp>
        <p:nvSpPr>
          <p:cNvPr id="1433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smtClean="0"/>
            </a:lvl1pPr>
          </a:lstStyle>
          <a:p>
            <a:pPr>
              <a:defRPr/>
            </a:pPr>
            <a:fld id="{F7C1BEBC-5B18-46E6-AA1C-8DA5D18DA349}" type="datetime1">
              <a:rPr lang="en-US"/>
              <a:pPr>
                <a:defRPr/>
              </a:pPr>
              <a:t>8/6/16</a:t>
            </a:fld>
            <a:endParaRPr lang="en-US"/>
          </a:p>
        </p:txBody>
      </p:sp>
      <p:sp>
        <p:nvSpPr>
          <p:cNvPr id="1434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smtClean="0"/>
            </a:lvl1pPr>
          </a:lstStyle>
          <a:p>
            <a:pPr>
              <a:defRPr/>
            </a:pPr>
            <a:r>
              <a:rPr lang="en-US"/>
              <a:t>Abortion</a:t>
            </a:r>
          </a:p>
        </p:txBody>
      </p:sp>
      <p:sp>
        <p:nvSpPr>
          <p:cNvPr id="1434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smtClean="0"/>
            </a:lvl1pPr>
          </a:lstStyle>
          <a:p>
            <a:pPr>
              <a:defRPr/>
            </a:pPr>
            <a:fld id="{6DB924CB-2220-4C9C-BB1C-29155340E70E}" type="slidenum">
              <a:rPr lang="en-US"/>
              <a:pPr>
                <a:defRPr/>
              </a:pPr>
              <a:t>‹#›</a:t>
            </a:fld>
            <a:endParaRPr lang="en-US"/>
          </a:p>
        </p:txBody>
      </p:sp>
    </p:spTree>
    <p:extLst>
      <p:ext uri="{BB962C8B-B14F-4D97-AF65-F5344CB8AC3E}">
        <p14:creationId xmlns:p14="http://schemas.microsoft.com/office/powerpoint/2010/main" val="21214079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37891" name="Rectangle 9"/>
          <p:cNvSpPr>
            <a:spLocks noGrp="1" noRot="1" noChangeAspect="1" noChangeArrowheads="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58" name="Rectangle 10"/>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9" name="Rectangle 11"/>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smtClean="0"/>
            </a:lvl1pPr>
          </a:lstStyle>
          <a:p>
            <a:pPr>
              <a:defRPr/>
            </a:pPr>
            <a:fld id="{58CFFC91-01E3-4D8C-BBC9-28621EA1B6F4}" type="datetime1">
              <a:rPr lang="en-US"/>
              <a:pPr>
                <a:defRPr/>
              </a:pPr>
              <a:t>8/6/16</a:t>
            </a:fld>
            <a:endParaRPr lang="en-US"/>
          </a:p>
        </p:txBody>
      </p:sp>
      <p:sp>
        <p:nvSpPr>
          <p:cNvPr id="2060" name="Rectangle 12"/>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2061" name="Rectangle 13"/>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smtClean="0"/>
            </a:lvl1pPr>
          </a:lstStyle>
          <a:p>
            <a:pPr>
              <a:defRPr/>
            </a:pPr>
            <a:fld id="{55F36398-4CD8-4ED8-9551-088541C7B076}" type="slidenum">
              <a:rPr lang="en-US"/>
              <a:pPr>
                <a:defRPr/>
              </a:pPr>
              <a:t>‹#›</a:t>
            </a:fld>
            <a:endParaRPr lang="en-US"/>
          </a:p>
        </p:txBody>
      </p:sp>
    </p:spTree>
    <p:extLst>
      <p:ext uri="{BB962C8B-B14F-4D97-AF65-F5344CB8AC3E}">
        <p14:creationId xmlns:p14="http://schemas.microsoft.com/office/powerpoint/2010/main" val="299451130"/>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fld id="{15EF6310-D9E5-4FB8-8FD1-D29A6A67CC2A}" type="datetime1">
              <a:rPr lang="en-US" smtClean="0"/>
              <a:pPr/>
              <a:t>8/6/16</a:t>
            </a:fld>
            <a:endParaRPr lang="en-US"/>
          </a:p>
        </p:txBody>
      </p:sp>
      <p:sp>
        <p:nvSpPr>
          <p:cNvPr id="5" name="Slide Number Placeholder 4"/>
          <p:cNvSpPr>
            <a:spLocks noGrp="1"/>
          </p:cNvSpPr>
          <p:nvPr>
            <p:ph type="sldNum" sz="quarter" idx="11"/>
          </p:nvPr>
        </p:nvSpPr>
        <p:spPr/>
        <p:txBody>
          <a:bodyPr/>
          <a:lstStyle/>
          <a:p>
            <a:fld id="{3C4D67FF-4F05-446D-9CE1-EC207E5CEBC9}" type="slidenum">
              <a:rPr lang="en-US" smtClean="0"/>
              <a:pPr/>
              <a:t>1</a:t>
            </a:fld>
            <a:endParaRPr lang="en-US"/>
          </a:p>
        </p:txBody>
      </p:sp>
    </p:spTree>
    <p:extLst>
      <p:ext uri="{BB962C8B-B14F-4D97-AF65-F5344CB8AC3E}">
        <p14:creationId xmlns:p14="http://schemas.microsoft.com/office/powerpoint/2010/main" val="16985134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a:t>
            </a:r>
            <a:r>
              <a:rPr lang="en-US" dirty="0" err="1" smtClean="0"/>
              <a:t>www.guttmacher.org</a:t>
            </a:r>
            <a:r>
              <a:rPr lang="en-US" dirty="0" smtClean="0"/>
              <a:t>/pubs/</a:t>
            </a:r>
            <a:r>
              <a:rPr lang="en-US" smtClean="0"/>
              <a:t>fb_induced_abortion.html</a:t>
            </a:r>
            <a:endParaRPr lang="en-US"/>
          </a:p>
        </p:txBody>
      </p:sp>
      <p:sp>
        <p:nvSpPr>
          <p:cNvPr id="4" name="Date Placeholder 3"/>
          <p:cNvSpPr>
            <a:spLocks noGrp="1"/>
          </p:cNvSpPr>
          <p:nvPr>
            <p:ph type="dt" idx="10"/>
          </p:nvPr>
        </p:nvSpPr>
        <p:spPr/>
        <p:txBody>
          <a:bodyPr/>
          <a:lstStyle/>
          <a:p>
            <a:pPr>
              <a:defRPr/>
            </a:pPr>
            <a:fld id="{58CFFC91-01E3-4D8C-BBC9-28621EA1B6F4}" type="datetime1">
              <a:rPr lang="en-US" smtClean="0"/>
              <a:pPr>
                <a:defRPr/>
              </a:pPr>
              <a:t>8/6/16</a:t>
            </a:fld>
            <a:endParaRPr lang="en-US"/>
          </a:p>
        </p:txBody>
      </p:sp>
      <p:sp>
        <p:nvSpPr>
          <p:cNvPr id="5" name="Slide Number Placeholder 4"/>
          <p:cNvSpPr>
            <a:spLocks noGrp="1"/>
          </p:cNvSpPr>
          <p:nvPr>
            <p:ph type="sldNum" sz="quarter" idx="11"/>
          </p:nvPr>
        </p:nvSpPr>
        <p:spPr/>
        <p:txBody>
          <a:bodyPr/>
          <a:lstStyle/>
          <a:p>
            <a:pPr>
              <a:defRPr/>
            </a:pPr>
            <a:fld id="{55F36398-4CD8-4ED8-9551-088541C7B076}" type="slidenum">
              <a:rPr lang="en-US" smtClean="0"/>
              <a:pPr>
                <a:defRPr/>
              </a:pPr>
              <a:t>11</a:t>
            </a:fld>
            <a:endParaRPr lang="en-US"/>
          </a:p>
        </p:txBody>
      </p:sp>
    </p:spTree>
    <p:extLst>
      <p:ext uri="{BB962C8B-B14F-4D97-AF65-F5344CB8AC3E}">
        <p14:creationId xmlns:p14="http://schemas.microsoft.com/office/powerpoint/2010/main" val="32333564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a:t>
            </a:r>
            <a:r>
              <a:rPr lang="en-US" dirty="0" err="1" smtClean="0"/>
              <a:t>www.guttmacher.org</a:t>
            </a:r>
            <a:r>
              <a:rPr lang="en-US" dirty="0" smtClean="0"/>
              <a:t>/pubs/</a:t>
            </a:r>
            <a:r>
              <a:rPr lang="en-US" smtClean="0"/>
              <a:t>fb_induced_abortion.html</a:t>
            </a:r>
            <a:endParaRPr lang="en-US"/>
          </a:p>
        </p:txBody>
      </p:sp>
      <p:sp>
        <p:nvSpPr>
          <p:cNvPr id="4" name="Date Placeholder 3"/>
          <p:cNvSpPr>
            <a:spLocks noGrp="1"/>
          </p:cNvSpPr>
          <p:nvPr>
            <p:ph type="dt" idx="10"/>
          </p:nvPr>
        </p:nvSpPr>
        <p:spPr/>
        <p:txBody>
          <a:bodyPr/>
          <a:lstStyle/>
          <a:p>
            <a:pPr>
              <a:defRPr/>
            </a:pPr>
            <a:fld id="{58CFFC91-01E3-4D8C-BBC9-28621EA1B6F4}" type="datetime1">
              <a:rPr lang="en-US" smtClean="0"/>
              <a:pPr>
                <a:defRPr/>
              </a:pPr>
              <a:t>8/6/16</a:t>
            </a:fld>
            <a:endParaRPr lang="en-US"/>
          </a:p>
        </p:txBody>
      </p:sp>
      <p:sp>
        <p:nvSpPr>
          <p:cNvPr id="5" name="Slide Number Placeholder 4"/>
          <p:cNvSpPr>
            <a:spLocks noGrp="1"/>
          </p:cNvSpPr>
          <p:nvPr>
            <p:ph type="sldNum" sz="quarter" idx="11"/>
          </p:nvPr>
        </p:nvSpPr>
        <p:spPr/>
        <p:txBody>
          <a:bodyPr/>
          <a:lstStyle/>
          <a:p>
            <a:pPr>
              <a:defRPr/>
            </a:pPr>
            <a:fld id="{55F36398-4CD8-4ED8-9551-088541C7B076}" type="slidenum">
              <a:rPr lang="en-US" smtClean="0"/>
              <a:pPr>
                <a:defRPr/>
              </a:pPr>
              <a:t>12</a:t>
            </a:fld>
            <a:endParaRPr lang="en-US"/>
          </a:p>
        </p:txBody>
      </p:sp>
    </p:spTree>
    <p:extLst>
      <p:ext uri="{BB962C8B-B14F-4D97-AF65-F5344CB8AC3E}">
        <p14:creationId xmlns:p14="http://schemas.microsoft.com/office/powerpoint/2010/main" val="32333564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a:t>
            </a:r>
            <a:r>
              <a:rPr lang="en-US" dirty="0" err="1" smtClean="0"/>
              <a:t>www.guttmacher.org</a:t>
            </a:r>
            <a:r>
              <a:rPr lang="en-US" dirty="0" smtClean="0"/>
              <a:t>/pubs/</a:t>
            </a:r>
            <a:r>
              <a:rPr lang="en-US" smtClean="0"/>
              <a:t>fb_induced_abortion.html</a:t>
            </a:r>
            <a:endParaRPr lang="en-US"/>
          </a:p>
        </p:txBody>
      </p:sp>
      <p:sp>
        <p:nvSpPr>
          <p:cNvPr id="4" name="Date Placeholder 3"/>
          <p:cNvSpPr>
            <a:spLocks noGrp="1"/>
          </p:cNvSpPr>
          <p:nvPr>
            <p:ph type="dt" idx="10"/>
          </p:nvPr>
        </p:nvSpPr>
        <p:spPr/>
        <p:txBody>
          <a:bodyPr/>
          <a:lstStyle/>
          <a:p>
            <a:pPr>
              <a:defRPr/>
            </a:pPr>
            <a:fld id="{58CFFC91-01E3-4D8C-BBC9-28621EA1B6F4}" type="datetime1">
              <a:rPr lang="en-US" smtClean="0"/>
              <a:pPr>
                <a:defRPr/>
              </a:pPr>
              <a:t>8/6/16</a:t>
            </a:fld>
            <a:endParaRPr lang="en-US"/>
          </a:p>
        </p:txBody>
      </p:sp>
      <p:sp>
        <p:nvSpPr>
          <p:cNvPr id="5" name="Slide Number Placeholder 4"/>
          <p:cNvSpPr>
            <a:spLocks noGrp="1"/>
          </p:cNvSpPr>
          <p:nvPr>
            <p:ph type="sldNum" sz="quarter" idx="11"/>
          </p:nvPr>
        </p:nvSpPr>
        <p:spPr/>
        <p:txBody>
          <a:bodyPr/>
          <a:lstStyle/>
          <a:p>
            <a:pPr>
              <a:defRPr/>
            </a:pPr>
            <a:fld id="{55F36398-4CD8-4ED8-9551-088541C7B076}" type="slidenum">
              <a:rPr lang="en-US" smtClean="0"/>
              <a:pPr>
                <a:defRPr/>
              </a:pPr>
              <a:t>13</a:t>
            </a:fld>
            <a:endParaRPr lang="en-US"/>
          </a:p>
        </p:txBody>
      </p:sp>
    </p:spTree>
    <p:extLst>
      <p:ext uri="{BB962C8B-B14F-4D97-AF65-F5344CB8AC3E}">
        <p14:creationId xmlns:p14="http://schemas.microsoft.com/office/powerpoint/2010/main" val="32333564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58CFFC91-01E3-4D8C-BBC9-28621EA1B6F4}" type="datetime1">
              <a:rPr lang="en-US" smtClean="0"/>
              <a:pPr>
                <a:defRPr/>
              </a:pPr>
              <a:t>8/6/16</a:t>
            </a:fld>
            <a:endParaRPr lang="en-US"/>
          </a:p>
        </p:txBody>
      </p:sp>
      <p:sp>
        <p:nvSpPr>
          <p:cNvPr id="5" name="Slide Number Placeholder 4"/>
          <p:cNvSpPr>
            <a:spLocks noGrp="1"/>
          </p:cNvSpPr>
          <p:nvPr>
            <p:ph type="sldNum" sz="quarter" idx="11"/>
          </p:nvPr>
        </p:nvSpPr>
        <p:spPr/>
        <p:txBody>
          <a:bodyPr/>
          <a:lstStyle/>
          <a:p>
            <a:pPr>
              <a:defRPr/>
            </a:pPr>
            <a:fld id="{55F36398-4CD8-4ED8-9551-088541C7B076}" type="slidenum">
              <a:rPr lang="en-US" smtClean="0"/>
              <a:pPr>
                <a:defRPr/>
              </a:pPr>
              <a:t>15</a:t>
            </a:fld>
            <a:endParaRPr lang="en-US"/>
          </a:p>
        </p:txBody>
      </p:sp>
    </p:spTree>
    <p:extLst>
      <p:ext uri="{BB962C8B-B14F-4D97-AF65-F5344CB8AC3E}">
        <p14:creationId xmlns:p14="http://schemas.microsoft.com/office/powerpoint/2010/main" val="1790638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58CFFC91-01E3-4D8C-BBC9-28621EA1B6F4}" type="datetime1">
              <a:rPr lang="en-US" smtClean="0"/>
              <a:pPr>
                <a:defRPr/>
              </a:pPr>
              <a:t>8/6/16</a:t>
            </a:fld>
            <a:endParaRPr lang="en-US"/>
          </a:p>
        </p:txBody>
      </p:sp>
      <p:sp>
        <p:nvSpPr>
          <p:cNvPr id="5" name="Slide Number Placeholder 4"/>
          <p:cNvSpPr>
            <a:spLocks noGrp="1"/>
          </p:cNvSpPr>
          <p:nvPr>
            <p:ph type="sldNum" sz="quarter" idx="11"/>
          </p:nvPr>
        </p:nvSpPr>
        <p:spPr/>
        <p:txBody>
          <a:bodyPr/>
          <a:lstStyle/>
          <a:p>
            <a:pPr>
              <a:defRPr/>
            </a:pPr>
            <a:fld id="{55F36398-4CD8-4ED8-9551-088541C7B076}" type="slidenum">
              <a:rPr lang="en-US" smtClean="0"/>
              <a:pPr>
                <a:defRPr/>
              </a:pPr>
              <a:t>16</a:t>
            </a:fld>
            <a:endParaRPr lang="en-US"/>
          </a:p>
        </p:txBody>
      </p:sp>
    </p:spTree>
    <p:extLst>
      <p:ext uri="{BB962C8B-B14F-4D97-AF65-F5344CB8AC3E}">
        <p14:creationId xmlns:p14="http://schemas.microsoft.com/office/powerpoint/2010/main" val="9012853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58CFFC91-01E3-4D8C-BBC9-28621EA1B6F4}" type="datetime1">
              <a:rPr lang="en-US" smtClean="0"/>
              <a:pPr>
                <a:defRPr/>
              </a:pPr>
              <a:t>8/6/16</a:t>
            </a:fld>
            <a:endParaRPr lang="en-US"/>
          </a:p>
        </p:txBody>
      </p:sp>
      <p:sp>
        <p:nvSpPr>
          <p:cNvPr id="5" name="Slide Number Placeholder 4"/>
          <p:cNvSpPr>
            <a:spLocks noGrp="1"/>
          </p:cNvSpPr>
          <p:nvPr>
            <p:ph type="sldNum" sz="quarter" idx="11"/>
          </p:nvPr>
        </p:nvSpPr>
        <p:spPr/>
        <p:txBody>
          <a:bodyPr/>
          <a:lstStyle/>
          <a:p>
            <a:pPr>
              <a:defRPr/>
            </a:pPr>
            <a:fld id="{55F36398-4CD8-4ED8-9551-088541C7B076}" type="slidenum">
              <a:rPr lang="en-US" smtClean="0"/>
              <a:pPr>
                <a:defRPr/>
              </a:pPr>
              <a:t>17</a:t>
            </a:fld>
            <a:endParaRPr lang="en-US"/>
          </a:p>
        </p:txBody>
      </p:sp>
    </p:spTree>
    <p:extLst>
      <p:ext uri="{BB962C8B-B14F-4D97-AF65-F5344CB8AC3E}">
        <p14:creationId xmlns:p14="http://schemas.microsoft.com/office/powerpoint/2010/main" val="17015218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58CFFC91-01E3-4D8C-BBC9-28621EA1B6F4}" type="datetime1">
              <a:rPr lang="en-US" smtClean="0"/>
              <a:pPr>
                <a:defRPr/>
              </a:pPr>
              <a:t>8/6/16</a:t>
            </a:fld>
            <a:endParaRPr lang="en-US"/>
          </a:p>
        </p:txBody>
      </p:sp>
      <p:sp>
        <p:nvSpPr>
          <p:cNvPr id="5" name="Slide Number Placeholder 4"/>
          <p:cNvSpPr>
            <a:spLocks noGrp="1"/>
          </p:cNvSpPr>
          <p:nvPr>
            <p:ph type="sldNum" sz="quarter" idx="11"/>
          </p:nvPr>
        </p:nvSpPr>
        <p:spPr/>
        <p:txBody>
          <a:bodyPr/>
          <a:lstStyle/>
          <a:p>
            <a:pPr>
              <a:defRPr/>
            </a:pPr>
            <a:fld id="{55F36398-4CD8-4ED8-9551-088541C7B076}" type="slidenum">
              <a:rPr lang="en-US" smtClean="0"/>
              <a:pPr>
                <a:defRPr/>
              </a:pPr>
              <a:t>18</a:t>
            </a:fld>
            <a:endParaRPr lang="en-US"/>
          </a:p>
        </p:txBody>
      </p:sp>
    </p:spTree>
    <p:extLst>
      <p:ext uri="{BB962C8B-B14F-4D97-AF65-F5344CB8AC3E}">
        <p14:creationId xmlns:p14="http://schemas.microsoft.com/office/powerpoint/2010/main" val="15862458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58CFFC91-01E3-4D8C-BBC9-28621EA1B6F4}" type="datetime1">
              <a:rPr lang="en-US" smtClean="0"/>
              <a:pPr>
                <a:defRPr/>
              </a:pPr>
              <a:t>8/6/16</a:t>
            </a:fld>
            <a:endParaRPr lang="en-US"/>
          </a:p>
        </p:txBody>
      </p:sp>
      <p:sp>
        <p:nvSpPr>
          <p:cNvPr id="5" name="Slide Number Placeholder 4"/>
          <p:cNvSpPr>
            <a:spLocks noGrp="1"/>
          </p:cNvSpPr>
          <p:nvPr>
            <p:ph type="sldNum" sz="quarter" idx="11"/>
          </p:nvPr>
        </p:nvSpPr>
        <p:spPr/>
        <p:txBody>
          <a:bodyPr/>
          <a:lstStyle/>
          <a:p>
            <a:pPr>
              <a:defRPr/>
            </a:pPr>
            <a:fld id="{55F36398-4CD8-4ED8-9551-088541C7B076}" type="slidenum">
              <a:rPr lang="en-US" smtClean="0"/>
              <a:pPr>
                <a:defRPr/>
              </a:pPr>
              <a:t>19</a:t>
            </a:fld>
            <a:endParaRPr lang="en-US"/>
          </a:p>
        </p:txBody>
      </p:sp>
    </p:spTree>
    <p:extLst>
      <p:ext uri="{BB962C8B-B14F-4D97-AF65-F5344CB8AC3E}">
        <p14:creationId xmlns:p14="http://schemas.microsoft.com/office/powerpoint/2010/main" val="11713852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58CFFC91-01E3-4D8C-BBC9-28621EA1B6F4}" type="datetime1">
              <a:rPr lang="en-US" smtClean="0"/>
              <a:pPr>
                <a:defRPr/>
              </a:pPr>
              <a:t>8/6/16</a:t>
            </a:fld>
            <a:endParaRPr lang="en-US"/>
          </a:p>
        </p:txBody>
      </p:sp>
      <p:sp>
        <p:nvSpPr>
          <p:cNvPr id="5" name="Slide Number Placeholder 4"/>
          <p:cNvSpPr>
            <a:spLocks noGrp="1"/>
          </p:cNvSpPr>
          <p:nvPr>
            <p:ph type="sldNum" sz="quarter" idx="11"/>
          </p:nvPr>
        </p:nvSpPr>
        <p:spPr/>
        <p:txBody>
          <a:bodyPr/>
          <a:lstStyle/>
          <a:p>
            <a:pPr>
              <a:defRPr/>
            </a:pPr>
            <a:fld id="{55F36398-4CD8-4ED8-9551-088541C7B076}" type="slidenum">
              <a:rPr lang="en-US" smtClean="0"/>
              <a:pPr>
                <a:defRPr/>
              </a:pPr>
              <a:t>20</a:t>
            </a:fld>
            <a:endParaRPr lang="en-US"/>
          </a:p>
        </p:txBody>
      </p:sp>
    </p:spTree>
    <p:extLst>
      <p:ext uri="{BB962C8B-B14F-4D97-AF65-F5344CB8AC3E}">
        <p14:creationId xmlns:p14="http://schemas.microsoft.com/office/powerpoint/2010/main" val="14890189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58CFFC91-01E3-4D8C-BBC9-28621EA1B6F4}" type="datetime1">
              <a:rPr lang="en-US" smtClean="0"/>
              <a:pPr>
                <a:defRPr/>
              </a:pPr>
              <a:t>8/6/16</a:t>
            </a:fld>
            <a:endParaRPr lang="en-US"/>
          </a:p>
        </p:txBody>
      </p:sp>
      <p:sp>
        <p:nvSpPr>
          <p:cNvPr id="5" name="Slide Number Placeholder 4"/>
          <p:cNvSpPr>
            <a:spLocks noGrp="1"/>
          </p:cNvSpPr>
          <p:nvPr>
            <p:ph type="sldNum" sz="quarter" idx="11"/>
          </p:nvPr>
        </p:nvSpPr>
        <p:spPr/>
        <p:txBody>
          <a:bodyPr/>
          <a:lstStyle/>
          <a:p>
            <a:pPr>
              <a:defRPr/>
            </a:pPr>
            <a:fld id="{55F36398-4CD8-4ED8-9551-088541C7B076}" type="slidenum">
              <a:rPr lang="en-US" smtClean="0"/>
              <a:pPr>
                <a:defRPr/>
              </a:pPr>
              <a:t>21</a:t>
            </a:fld>
            <a:endParaRPr lang="en-US"/>
          </a:p>
        </p:txBody>
      </p:sp>
    </p:spTree>
    <p:extLst>
      <p:ext uri="{BB962C8B-B14F-4D97-AF65-F5344CB8AC3E}">
        <p14:creationId xmlns:p14="http://schemas.microsoft.com/office/powerpoint/2010/main" val="1315091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58CFFC91-01E3-4D8C-BBC9-28621EA1B6F4}" type="datetime1">
              <a:rPr lang="en-US" smtClean="0"/>
              <a:pPr>
                <a:defRPr/>
              </a:pPr>
              <a:t>8/6/16</a:t>
            </a:fld>
            <a:endParaRPr lang="en-US"/>
          </a:p>
        </p:txBody>
      </p:sp>
      <p:sp>
        <p:nvSpPr>
          <p:cNvPr id="5" name="Slide Number Placeholder 4"/>
          <p:cNvSpPr>
            <a:spLocks noGrp="1"/>
          </p:cNvSpPr>
          <p:nvPr>
            <p:ph type="sldNum" sz="quarter" idx="11"/>
          </p:nvPr>
        </p:nvSpPr>
        <p:spPr/>
        <p:txBody>
          <a:bodyPr/>
          <a:lstStyle/>
          <a:p>
            <a:pPr>
              <a:defRPr/>
            </a:pPr>
            <a:fld id="{55F36398-4CD8-4ED8-9551-088541C7B076}" type="slidenum">
              <a:rPr lang="en-US" smtClean="0"/>
              <a:pPr>
                <a:defRPr/>
              </a:pPr>
              <a:t>2</a:t>
            </a:fld>
            <a:endParaRPr lang="en-US"/>
          </a:p>
        </p:txBody>
      </p:sp>
    </p:spTree>
    <p:extLst>
      <p:ext uri="{BB962C8B-B14F-4D97-AF65-F5344CB8AC3E}">
        <p14:creationId xmlns:p14="http://schemas.microsoft.com/office/powerpoint/2010/main" val="4149807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58CFFC91-01E3-4D8C-BBC9-28621EA1B6F4}" type="datetime1">
              <a:rPr lang="en-US" smtClean="0"/>
              <a:pPr>
                <a:defRPr/>
              </a:pPr>
              <a:t>8/6/16</a:t>
            </a:fld>
            <a:endParaRPr lang="en-US"/>
          </a:p>
        </p:txBody>
      </p:sp>
      <p:sp>
        <p:nvSpPr>
          <p:cNvPr id="5" name="Slide Number Placeholder 4"/>
          <p:cNvSpPr>
            <a:spLocks noGrp="1"/>
          </p:cNvSpPr>
          <p:nvPr>
            <p:ph type="sldNum" sz="quarter" idx="11"/>
          </p:nvPr>
        </p:nvSpPr>
        <p:spPr/>
        <p:txBody>
          <a:bodyPr/>
          <a:lstStyle/>
          <a:p>
            <a:pPr>
              <a:defRPr/>
            </a:pPr>
            <a:fld id="{55F36398-4CD8-4ED8-9551-088541C7B076}" type="slidenum">
              <a:rPr lang="en-US" smtClean="0"/>
              <a:pPr>
                <a:defRPr/>
              </a:pPr>
              <a:t>22</a:t>
            </a:fld>
            <a:endParaRPr lang="en-US"/>
          </a:p>
        </p:txBody>
      </p:sp>
    </p:spTree>
    <p:extLst>
      <p:ext uri="{BB962C8B-B14F-4D97-AF65-F5344CB8AC3E}">
        <p14:creationId xmlns:p14="http://schemas.microsoft.com/office/powerpoint/2010/main" val="8492633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58CFFC91-01E3-4D8C-BBC9-28621EA1B6F4}" type="datetime1">
              <a:rPr lang="en-US" smtClean="0"/>
              <a:pPr>
                <a:defRPr/>
              </a:pPr>
              <a:t>8/6/16</a:t>
            </a:fld>
            <a:endParaRPr lang="en-US"/>
          </a:p>
        </p:txBody>
      </p:sp>
      <p:sp>
        <p:nvSpPr>
          <p:cNvPr id="5" name="Slide Number Placeholder 4"/>
          <p:cNvSpPr>
            <a:spLocks noGrp="1"/>
          </p:cNvSpPr>
          <p:nvPr>
            <p:ph type="sldNum" sz="quarter" idx="11"/>
          </p:nvPr>
        </p:nvSpPr>
        <p:spPr/>
        <p:txBody>
          <a:bodyPr/>
          <a:lstStyle/>
          <a:p>
            <a:pPr>
              <a:defRPr/>
            </a:pPr>
            <a:fld id="{55F36398-4CD8-4ED8-9551-088541C7B076}" type="slidenum">
              <a:rPr lang="en-US" smtClean="0"/>
              <a:pPr>
                <a:defRPr/>
              </a:pPr>
              <a:t>23</a:t>
            </a:fld>
            <a:endParaRPr lang="en-US"/>
          </a:p>
        </p:txBody>
      </p:sp>
    </p:spTree>
    <p:extLst>
      <p:ext uri="{BB962C8B-B14F-4D97-AF65-F5344CB8AC3E}">
        <p14:creationId xmlns:p14="http://schemas.microsoft.com/office/powerpoint/2010/main" val="13929231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58CFFC91-01E3-4D8C-BBC9-28621EA1B6F4}" type="datetime1">
              <a:rPr lang="en-US" smtClean="0"/>
              <a:pPr>
                <a:defRPr/>
              </a:pPr>
              <a:t>8/6/16</a:t>
            </a:fld>
            <a:endParaRPr lang="en-US"/>
          </a:p>
        </p:txBody>
      </p:sp>
      <p:sp>
        <p:nvSpPr>
          <p:cNvPr id="5" name="Slide Number Placeholder 4"/>
          <p:cNvSpPr>
            <a:spLocks noGrp="1"/>
          </p:cNvSpPr>
          <p:nvPr>
            <p:ph type="sldNum" sz="quarter" idx="11"/>
          </p:nvPr>
        </p:nvSpPr>
        <p:spPr/>
        <p:txBody>
          <a:bodyPr/>
          <a:lstStyle/>
          <a:p>
            <a:pPr>
              <a:defRPr/>
            </a:pPr>
            <a:fld id="{55F36398-4CD8-4ED8-9551-088541C7B076}" type="slidenum">
              <a:rPr lang="en-US" smtClean="0"/>
              <a:pPr>
                <a:defRPr/>
              </a:pPr>
              <a:t>24</a:t>
            </a:fld>
            <a:endParaRPr lang="en-US"/>
          </a:p>
        </p:txBody>
      </p:sp>
    </p:spTree>
    <p:extLst>
      <p:ext uri="{BB962C8B-B14F-4D97-AF65-F5344CB8AC3E}">
        <p14:creationId xmlns:p14="http://schemas.microsoft.com/office/powerpoint/2010/main" val="11399276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58CFFC91-01E3-4D8C-BBC9-28621EA1B6F4}" type="datetime1">
              <a:rPr lang="en-US" smtClean="0"/>
              <a:pPr>
                <a:defRPr/>
              </a:pPr>
              <a:t>8/6/16</a:t>
            </a:fld>
            <a:endParaRPr lang="en-US"/>
          </a:p>
        </p:txBody>
      </p:sp>
      <p:sp>
        <p:nvSpPr>
          <p:cNvPr id="5" name="Slide Number Placeholder 4"/>
          <p:cNvSpPr>
            <a:spLocks noGrp="1"/>
          </p:cNvSpPr>
          <p:nvPr>
            <p:ph type="sldNum" sz="quarter" idx="11"/>
          </p:nvPr>
        </p:nvSpPr>
        <p:spPr/>
        <p:txBody>
          <a:bodyPr/>
          <a:lstStyle/>
          <a:p>
            <a:pPr>
              <a:defRPr/>
            </a:pPr>
            <a:fld id="{55F36398-4CD8-4ED8-9551-088541C7B076}" type="slidenum">
              <a:rPr lang="en-US" smtClean="0"/>
              <a:pPr>
                <a:defRPr/>
              </a:pPr>
              <a:t>25</a:t>
            </a:fld>
            <a:endParaRPr lang="en-US"/>
          </a:p>
        </p:txBody>
      </p:sp>
    </p:spTree>
    <p:extLst>
      <p:ext uri="{BB962C8B-B14F-4D97-AF65-F5344CB8AC3E}">
        <p14:creationId xmlns:p14="http://schemas.microsoft.com/office/powerpoint/2010/main" val="10617599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58CFFC91-01E3-4D8C-BBC9-28621EA1B6F4}" type="datetime1">
              <a:rPr lang="en-US" smtClean="0"/>
              <a:pPr>
                <a:defRPr/>
              </a:pPr>
              <a:t>8/6/16</a:t>
            </a:fld>
            <a:endParaRPr lang="en-US"/>
          </a:p>
        </p:txBody>
      </p:sp>
      <p:sp>
        <p:nvSpPr>
          <p:cNvPr id="5" name="Slide Number Placeholder 4"/>
          <p:cNvSpPr>
            <a:spLocks noGrp="1"/>
          </p:cNvSpPr>
          <p:nvPr>
            <p:ph type="sldNum" sz="quarter" idx="11"/>
          </p:nvPr>
        </p:nvSpPr>
        <p:spPr/>
        <p:txBody>
          <a:bodyPr/>
          <a:lstStyle/>
          <a:p>
            <a:pPr>
              <a:defRPr/>
            </a:pPr>
            <a:fld id="{55F36398-4CD8-4ED8-9551-088541C7B076}" type="slidenum">
              <a:rPr lang="en-US" smtClean="0"/>
              <a:pPr>
                <a:defRPr/>
              </a:pPr>
              <a:t>26</a:t>
            </a:fld>
            <a:endParaRPr lang="en-US"/>
          </a:p>
        </p:txBody>
      </p:sp>
    </p:spTree>
    <p:extLst>
      <p:ext uri="{BB962C8B-B14F-4D97-AF65-F5344CB8AC3E}">
        <p14:creationId xmlns:p14="http://schemas.microsoft.com/office/powerpoint/2010/main" val="13464346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58CFFC91-01E3-4D8C-BBC9-28621EA1B6F4}" type="datetime1">
              <a:rPr lang="en-US" smtClean="0"/>
              <a:pPr>
                <a:defRPr/>
              </a:pPr>
              <a:t>8/6/16</a:t>
            </a:fld>
            <a:endParaRPr lang="en-US"/>
          </a:p>
        </p:txBody>
      </p:sp>
      <p:sp>
        <p:nvSpPr>
          <p:cNvPr id="5" name="Slide Number Placeholder 4"/>
          <p:cNvSpPr>
            <a:spLocks noGrp="1"/>
          </p:cNvSpPr>
          <p:nvPr>
            <p:ph type="sldNum" sz="quarter" idx="11"/>
          </p:nvPr>
        </p:nvSpPr>
        <p:spPr/>
        <p:txBody>
          <a:bodyPr/>
          <a:lstStyle/>
          <a:p>
            <a:pPr>
              <a:defRPr/>
            </a:pPr>
            <a:fld id="{55F36398-4CD8-4ED8-9551-088541C7B076}" type="slidenum">
              <a:rPr lang="en-US" smtClean="0"/>
              <a:pPr>
                <a:defRPr/>
              </a:pPr>
              <a:t>28</a:t>
            </a:fld>
            <a:endParaRPr lang="en-US"/>
          </a:p>
        </p:txBody>
      </p:sp>
    </p:spTree>
    <p:extLst>
      <p:ext uri="{BB962C8B-B14F-4D97-AF65-F5344CB8AC3E}">
        <p14:creationId xmlns:p14="http://schemas.microsoft.com/office/powerpoint/2010/main" val="8490488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58CFFC91-01E3-4D8C-BBC9-28621EA1B6F4}" type="datetime1">
              <a:rPr lang="en-US" smtClean="0"/>
              <a:pPr>
                <a:defRPr/>
              </a:pPr>
              <a:t>8/6/16</a:t>
            </a:fld>
            <a:endParaRPr lang="en-US"/>
          </a:p>
        </p:txBody>
      </p:sp>
      <p:sp>
        <p:nvSpPr>
          <p:cNvPr id="5" name="Slide Number Placeholder 4"/>
          <p:cNvSpPr>
            <a:spLocks noGrp="1"/>
          </p:cNvSpPr>
          <p:nvPr>
            <p:ph type="sldNum" sz="quarter" idx="11"/>
          </p:nvPr>
        </p:nvSpPr>
        <p:spPr/>
        <p:txBody>
          <a:bodyPr/>
          <a:lstStyle/>
          <a:p>
            <a:pPr>
              <a:defRPr/>
            </a:pPr>
            <a:fld id="{55F36398-4CD8-4ED8-9551-088541C7B076}" type="slidenum">
              <a:rPr lang="en-US" smtClean="0"/>
              <a:pPr>
                <a:defRPr/>
              </a:pPr>
              <a:t>29</a:t>
            </a:fld>
            <a:endParaRPr lang="en-US"/>
          </a:p>
        </p:txBody>
      </p:sp>
    </p:spTree>
    <p:extLst>
      <p:ext uri="{BB962C8B-B14F-4D97-AF65-F5344CB8AC3E}">
        <p14:creationId xmlns:p14="http://schemas.microsoft.com/office/powerpoint/2010/main" val="20828897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58CFFC91-01E3-4D8C-BBC9-28621EA1B6F4}" type="datetime1">
              <a:rPr lang="en-US" smtClean="0"/>
              <a:pPr>
                <a:defRPr/>
              </a:pPr>
              <a:t>8/6/16</a:t>
            </a:fld>
            <a:endParaRPr lang="en-US"/>
          </a:p>
        </p:txBody>
      </p:sp>
      <p:sp>
        <p:nvSpPr>
          <p:cNvPr id="5" name="Slide Number Placeholder 4"/>
          <p:cNvSpPr>
            <a:spLocks noGrp="1"/>
          </p:cNvSpPr>
          <p:nvPr>
            <p:ph type="sldNum" sz="quarter" idx="11"/>
          </p:nvPr>
        </p:nvSpPr>
        <p:spPr/>
        <p:txBody>
          <a:bodyPr/>
          <a:lstStyle/>
          <a:p>
            <a:pPr>
              <a:defRPr/>
            </a:pPr>
            <a:fld id="{55F36398-4CD8-4ED8-9551-088541C7B076}" type="slidenum">
              <a:rPr lang="en-US" smtClean="0"/>
              <a:pPr>
                <a:defRPr/>
              </a:pPr>
              <a:t>30</a:t>
            </a:fld>
            <a:endParaRPr lang="en-US"/>
          </a:p>
        </p:txBody>
      </p:sp>
    </p:spTree>
    <p:extLst>
      <p:ext uri="{BB962C8B-B14F-4D97-AF65-F5344CB8AC3E}">
        <p14:creationId xmlns:p14="http://schemas.microsoft.com/office/powerpoint/2010/main" val="9974850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58CFFC91-01E3-4D8C-BBC9-28621EA1B6F4}" type="datetime1">
              <a:rPr lang="en-US" smtClean="0"/>
              <a:pPr>
                <a:defRPr/>
              </a:pPr>
              <a:t>8/6/16</a:t>
            </a:fld>
            <a:endParaRPr lang="en-US"/>
          </a:p>
        </p:txBody>
      </p:sp>
      <p:sp>
        <p:nvSpPr>
          <p:cNvPr id="5" name="Slide Number Placeholder 4"/>
          <p:cNvSpPr>
            <a:spLocks noGrp="1"/>
          </p:cNvSpPr>
          <p:nvPr>
            <p:ph type="sldNum" sz="quarter" idx="11"/>
          </p:nvPr>
        </p:nvSpPr>
        <p:spPr/>
        <p:txBody>
          <a:bodyPr/>
          <a:lstStyle/>
          <a:p>
            <a:pPr>
              <a:defRPr/>
            </a:pPr>
            <a:fld id="{55F36398-4CD8-4ED8-9551-088541C7B076}" type="slidenum">
              <a:rPr lang="en-US" smtClean="0"/>
              <a:pPr>
                <a:defRPr/>
              </a:pPr>
              <a:t>31</a:t>
            </a:fld>
            <a:endParaRPr lang="en-US"/>
          </a:p>
        </p:txBody>
      </p:sp>
    </p:spTree>
    <p:extLst>
      <p:ext uri="{BB962C8B-B14F-4D97-AF65-F5344CB8AC3E}">
        <p14:creationId xmlns:p14="http://schemas.microsoft.com/office/powerpoint/2010/main" val="14741221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58CFFC91-01E3-4D8C-BBC9-28621EA1B6F4}" type="datetime1">
              <a:rPr lang="en-US" smtClean="0"/>
              <a:pPr>
                <a:defRPr/>
              </a:pPr>
              <a:t>8/6/16</a:t>
            </a:fld>
            <a:endParaRPr lang="en-US"/>
          </a:p>
        </p:txBody>
      </p:sp>
      <p:sp>
        <p:nvSpPr>
          <p:cNvPr id="5" name="Slide Number Placeholder 4"/>
          <p:cNvSpPr>
            <a:spLocks noGrp="1"/>
          </p:cNvSpPr>
          <p:nvPr>
            <p:ph type="sldNum" sz="quarter" idx="11"/>
          </p:nvPr>
        </p:nvSpPr>
        <p:spPr/>
        <p:txBody>
          <a:bodyPr/>
          <a:lstStyle/>
          <a:p>
            <a:pPr>
              <a:defRPr/>
            </a:pPr>
            <a:fld id="{55F36398-4CD8-4ED8-9551-088541C7B076}" type="slidenum">
              <a:rPr lang="en-US" smtClean="0"/>
              <a:pPr>
                <a:defRPr/>
              </a:pPr>
              <a:t>32</a:t>
            </a:fld>
            <a:endParaRPr lang="en-US"/>
          </a:p>
        </p:txBody>
      </p:sp>
    </p:spTree>
    <p:extLst>
      <p:ext uri="{BB962C8B-B14F-4D97-AF65-F5344CB8AC3E}">
        <p14:creationId xmlns:p14="http://schemas.microsoft.com/office/powerpoint/2010/main" val="524085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58CFFC91-01E3-4D8C-BBC9-28621EA1B6F4}" type="datetime1">
              <a:rPr lang="en-US" smtClean="0"/>
              <a:pPr>
                <a:defRPr/>
              </a:pPr>
              <a:t>8/6/16</a:t>
            </a:fld>
            <a:endParaRPr lang="en-US"/>
          </a:p>
        </p:txBody>
      </p:sp>
      <p:sp>
        <p:nvSpPr>
          <p:cNvPr id="5" name="Slide Number Placeholder 4"/>
          <p:cNvSpPr>
            <a:spLocks noGrp="1"/>
          </p:cNvSpPr>
          <p:nvPr>
            <p:ph type="sldNum" sz="quarter" idx="11"/>
          </p:nvPr>
        </p:nvSpPr>
        <p:spPr/>
        <p:txBody>
          <a:bodyPr/>
          <a:lstStyle/>
          <a:p>
            <a:pPr>
              <a:defRPr/>
            </a:pPr>
            <a:fld id="{55F36398-4CD8-4ED8-9551-088541C7B076}" type="slidenum">
              <a:rPr lang="en-US" smtClean="0"/>
              <a:pPr>
                <a:defRPr/>
              </a:pPr>
              <a:t>3</a:t>
            </a:fld>
            <a:endParaRPr lang="en-US"/>
          </a:p>
        </p:txBody>
      </p:sp>
    </p:spTree>
    <p:extLst>
      <p:ext uri="{BB962C8B-B14F-4D97-AF65-F5344CB8AC3E}">
        <p14:creationId xmlns:p14="http://schemas.microsoft.com/office/powerpoint/2010/main" val="17027357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58CFFC91-01E3-4D8C-BBC9-28621EA1B6F4}" type="datetime1">
              <a:rPr lang="en-US" smtClean="0"/>
              <a:pPr>
                <a:defRPr/>
              </a:pPr>
              <a:t>8/6/16</a:t>
            </a:fld>
            <a:endParaRPr lang="en-US"/>
          </a:p>
        </p:txBody>
      </p:sp>
      <p:sp>
        <p:nvSpPr>
          <p:cNvPr id="5" name="Slide Number Placeholder 4"/>
          <p:cNvSpPr>
            <a:spLocks noGrp="1"/>
          </p:cNvSpPr>
          <p:nvPr>
            <p:ph type="sldNum" sz="quarter" idx="11"/>
          </p:nvPr>
        </p:nvSpPr>
        <p:spPr/>
        <p:txBody>
          <a:bodyPr/>
          <a:lstStyle/>
          <a:p>
            <a:pPr>
              <a:defRPr/>
            </a:pPr>
            <a:fld id="{55F36398-4CD8-4ED8-9551-088541C7B076}" type="slidenum">
              <a:rPr lang="en-US" smtClean="0"/>
              <a:pPr>
                <a:defRPr/>
              </a:pPr>
              <a:t>33</a:t>
            </a:fld>
            <a:endParaRPr lang="en-US"/>
          </a:p>
        </p:txBody>
      </p:sp>
    </p:spTree>
    <p:extLst>
      <p:ext uri="{BB962C8B-B14F-4D97-AF65-F5344CB8AC3E}">
        <p14:creationId xmlns:p14="http://schemas.microsoft.com/office/powerpoint/2010/main" val="36175079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58CFFC91-01E3-4D8C-BBC9-28621EA1B6F4}" type="datetime1">
              <a:rPr lang="en-US" smtClean="0"/>
              <a:pPr>
                <a:defRPr/>
              </a:pPr>
              <a:t>8/6/16</a:t>
            </a:fld>
            <a:endParaRPr lang="en-US"/>
          </a:p>
        </p:txBody>
      </p:sp>
      <p:sp>
        <p:nvSpPr>
          <p:cNvPr id="5" name="Slide Number Placeholder 4"/>
          <p:cNvSpPr>
            <a:spLocks noGrp="1"/>
          </p:cNvSpPr>
          <p:nvPr>
            <p:ph type="sldNum" sz="quarter" idx="11"/>
          </p:nvPr>
        </p:nvSpPr>
        <p:spPr/>
        <p:txBody>
          <a:bodyPr/>
          <a:lstStyle/>
          <a:p>
            <a:pPr>
              <a:defRPr/>
            </a:pPr>
            <a:fld id="{55F36398-4CD8-4ED8-9551-088541C7B076}" type="slidenum">
              <a:rPr lang="en-US" smtClean="0"/>
              <a:pPr>
                <a:defRPr/>
              </a:pPr>
              <a:t>34</a:t>
            </a:fld>
            <a:endParaRPr lang="en-US"/>
          </a:p>
        </p:txBody>
      </p:sp>
    </p:spTree>
    <p:extLst>
      <p:ext uri="{BB962C8B-B14F-4D97-AF65-F5344CB8AC3E}">
        <p14:creationId xmlns:p14="http://schemas.microsoft.com/office/powerpoint/2010/main" val="419339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http://gutmacher.org/presentations/ab_slides.html </a:t>
            </a:r>
            <a:endParaRPr lang="en-US" dirty="0"/>
          </a:p>
        </p:txBody>
      </p:sp>
      <p:sp>
        <p:nvSpPr>
          <p:cNvPr id="4" name="Date Placeholder 3"/>
          <p:cNvSpPr>
            <a:spLocks noGrp="1"/>
          </p:cNvSpPr>
          <p:nvPr>
            <p:ph type="dt" idx="10"/>
          </p:nvPr>
        </p:nvSpPr>
        <p:spPr/>
        <p:txBody>
          <a:bodyPr/>
          <a:lstStyle/>
          <a:p>
            <a:pPr>
              <a:defRPr/>
            </a:pPr>
            <a:fld id="{58CFFC91-01E3-4D8C-BBC9-28621EA1B6F4}" type="datetime1">
              <a:rPr lang="en-US" smtClean="0"/>
              <a:pPr>
                <a:defRPr/>
              </a:pPr>
              <a:t>8/6/16</a:t>
            </a:fld>
            <a:endParaRPr lang="en-US"/>
          </a:p>
        </p:txBody>
      </p:sp>
      <p:sp>
        <p:nvSpPr>
          <p:cNvPr id="5" name="Slide Number Placeholder 4"/>
          <p:cNvSpPr>
            <a:spLocks noGrp="1"/>
          </p:cNvSpPr>
          <p:nvPr>
            <p:ph type="sldNum" sz="quarter" idx="11"/>
          </p:nvPr>
        </p:nvSpPr>
        <p:spPr/>
        <p:txBody>
          <a:bodyPr/>
          <a:lstStyle/>
          <a:p>
            <a:pPr>
              <a:defRPr/>
            </a:pPr>
            <a:fld id="{55F36398-4CD8-4ED8-9551-088541C7B076}" type="slidenum">
              <a:rPr lang="en-US" smtClean="0"/>
              <a:pPr>
                <a:defRPr/>
              </a:pPr>
              <a:t>5</a:t>
            </a:fld>
            <a:endParaRPr lang="en-US"/>
          </a:p>
        </p:txBody>
      </p:sp>
    </p:spTree>
    <p:extLst>
      <p:ext uri="{BB962C8B-B14F-4D97-AF65-F5344CB8AC3E}">
        <p14:creationId xmlns:p14="http://schemas.microsoft.com/office/powerpoint/2010/main" val="5121829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http://gutmacher.org/presentations/ab_slides.html</a:t>
            </a:r>
            <a:endParaRPr lang="en-US" dirty="0"/>
          </a:p>
        </p:txBody>
      </p:sp>
      <p:sp>
        <p:nvSpPr>
          <p:cNvPr id="4" name="Date Placeholder 3"/>
          <p:cNvSpPr>
            <a:spLocks noGrp="1"/>
          </p:cNvSpPr>
          <p:nvPr>
            <p:ph type="dt" idx="10"/>
          </p:nvPr>
        </p:nvSpPr>
        <p:spPr/>
        <p:txBody>
          <a:bodyPr/>
          <a:lstStyle/>
          <a:p>
            <a:pPr>
              <a:defRPr/>
            </a:pPr>
            <a:fld id="{58CFFC91-01E3-4D8C-BBC9-28621EA1B6F4}" type="datetime1">
              <a:rPr lang="en-US" smtClean="0"/>
              <a:pPr>
                <a:defRPr/>
              </a:pPr>
              <a:t>8/6/16</a:t>
            </a:fld>
            <a:endParaRPr lang="en-US"/>
          </a:p>
        </p:txBody>
      </p:sp>
      <p:sp>
        <p:nvSpPr>
          <p:cNvPr id="5" name="Slide Number Placeholder 4"/>
          <p:cNvSpPr>
            <a:spLocks noGrp="1"/>
          </p:cNvSpPr>
          <p:nvPr>
            <p:ph type="sldNum" sz="quarter" idx="11"/>
          </p:nvPr>
        </p:nvSpPr>
        <p:spPr/>
        <p:txBody>
          <a:bodyPr/>
          <a:lstStyle/>
          <a:p>
            <a:pPr>
              <a:defRPr/>
            </a:pPr>
            <a:fld id="{55F36398-4CD8-4ED8-9551-088541C7B076}" type="slidenum">
              <a:rPr lang="en-US" smtClean="0"/>
              <a:pPr>
                <a:defRPr/>
              </a:pPr>
              <a:t>6</a:t>
            </a:fld>
            <a:endParaRPr lang="en-US"/>
          </a:p>
        </p:txBody>
      </p:sp>
    </p:spTree>
    <p:extLst>
      <p:ext uri="{BB962C8B-B14F-4D97-AF65-F5344CB8AC3E}">
        <p14:creationId xmlns:p14="http://schemas.microsoft.com/office/powerpoint/2010/main" val="1143963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http://gutmacher.org/presentations/ab_slides.html</a:t>
            </a:r>
            <a:endParaRPr lang="en-US" dirty="0"/>
          </a:p>
        </p:txBody>
      </p:sp>
      <p:sp>
        <p:nvSpPr>
          <p:cNvPr id="4" name="Date Placeholder 3"/>
          <p:cNvSpPr>
            <a:spLocks noGrp="1"/>
          </p:cNvSpPr>
          <p:nvPr>
            <p:ph type="dt" idx="10"/>
          </p:nvPr>
        </p:nvSpPr>
        <p:spPr/>
        <p:txBody>
          <a:bodyPr/>
          <a:lstStyle/>
          <a:p>
            <a:pPr>
              <a:defRPr/>
            </a:pPr>
            <a:fld id="{58CFFC91-01E3-4D8C-BBC9-28621EA1B6F4}" type="datetime1">
              <a:rPr lang="en-US" smtClean="0"/>
              <a:pPr>
                <a:defRPr/>
              </a:pPr>
              <a:t>8/6/16</a:t>
            </a:fld>
            <a:endParaRPr lang="en-US"/>
          </a:p>
        </p:txBody>
      </p:sp>
      <p:sp>
        <p:nvSpPr>
          <p:cNvPr id="5" name="Slide Number Placeholder 4"/>
          <p:cNvSpPr>
            <a:spLocks noGrp="1"/>
          </p:cNvSpPr>
          <p:nvPr>
            <p:ph type="sldNum" sz="quarter" idx="11"/>
          </p:nvPr>
        </p:nvSpPr>
        <p:spPr/>
        <p:txBody>
          <a:bodyPr/>
          <a:lstStyle/>
          <a:p>
            <a:pPr>
              <a:defRPr/>
            </a:pPr>
            <a:fld id="{55F36398-4CD8-4ED8-9551-088541C7B076}" type="slidenum">
              <a:rPr lang="en-US" smtClean="0"/>
              <a:pPr>
                <a:defRPr/>
              </a:pPr>
              <a:t>7</a:t>
            </a:fld>
            <a:endParaRPr lang="en-US"/>
          </a:p>
        </p:txBody>
      </p:sp>
    </p:spTree>
    <p:extLst>
      <p:ext uri="{BB962C8B-B14F-4D97-AF65-F5344CB8AC3E}">
        <p14:creationId xmlns:p14="http://schemas.microsoft.com/office/powerpoint/2010/main" val="1700747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a:t>
            </a:r>
            <a:r>
              <a:rPr lang="en-US" dirty="0" err="1" smtClean="0"/>
              <a:t>www.guttmacher.org</a:t>
            </a:r>
            <a:r>
              <a:rPr lang="en-US" dirty="0" smtClean="0"/>
              <a:t>/pubs/</a:t>
            </a:r>
            <a:r>
              <a:rPr lang="en-US" dirty="0" err="1" smtClean="0"/>
              <a:t>fb_induced_abortion.html</a:t>
            </a:r>
            <a:endParaRPr lang="en-US" dirty="0"/>
          </a:p>
        </p:txBody>
      </p:sp>
      <p:sp>
        <p:nvSpPr>
          <p:cNvPr id="4" name="Date Placeholder 3"/>
          <p:cNvSpPr>
            <a:spLocks noGrp="1"/>
          </p:cNvSpPr>
          <p:nvPr>
            <p:ph type="dt" idx="10"/>
          </p:nvPr>
        </p:nvSpPr>
        <p:spPr/>
        <p:txBody>
          <a:bodyPr/>
          <a:lstStyle/>
          <a:p>
            <a:pPr>
              <a:defRPr/>
            </a:pPr>
            <a:fld id="{58CFFC91-01E3-4D8C-BBC9-28621EA1B6F4}" type="datetime1">
              <a:rPr lang="en-US" smtClean="0"/>
              <a:pPr>
                <a:defRPr/>
              </a:pPr>
              <a:t>8/6/16</a:t>
            </a:fld>
            <a:endParaRPr lang="en-US"/>
          </a:p>
        </p:txBody>
      </p:sp>
      <p:sp>
        <p:nvSpPr>
          <p:cNvPr id="5" name="Slide Number Placeholder 4"/>
          <p:cNvSpPr>
            <a:spLocks noGrp="1"/>
          </p:cNvSpPr>
          <p:nvPr>
            <p:ph type="sldNum" sz="quarter" idx="11"/>
          </p:nvPr>
        </p:nvSpPr>
        <p:spPr/>
        <p:txBody>
          <a:bodyPr/>
          <a:lstStyle/>
          <a:p>
            <a:pPr>
              <a:defRPr/>
            </a:pPr>
            <a:fld id="{55F36398-4CD8-4ED8-9551-088541C7B076}" type="slidenum">
              <a:rPr lang="en-US" smtClean="0"/>
              <a:pPr>
                <a:defRPr/>
              </a:pPr>
              <a:t>8</a:t>
            </a:fld>
            <a:endParaRPr lang="en-US"/>
          </a:p>
        </p:txBody>
      </p:sp>
    </p:spTree>
    <p:extLst>
      <p:ext uri="{BB962C8B-B14F-4D97-AF65-F5344CB8AC3E}">
        <p14:creationId xmlns:p14="http://schemas.microsoft.com/office/powerpoint/2010/main" val="32333564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a:t>
            </a:r>
            <a:r>
              <a:rPr lang="en-US" dirty="0" err="1" smtClean="0"/>
              <a:t>www.guttmacher.org</a:t>
            </a:r>
            <a:r>
              <a:rPr lang="en-US" dirty="0" smtClean="0"/>
              <a:t>/pubs/</a:t>
            </a:r>
            <a:r>
              <a:rPr lang="en-US" smtClean="0"/>
              <a:t>fb_induced_abortion.html</a:t>
            </a:r>
            <a:endParaRPr lang="en-US"/>
          </a:p>
        </p:txBody>
      </p:sp>
      <p:sp>
        <p:nvSpPr>
          <p:cNvPr id="4" name="Date Placeholder 3"/>
          <p:cNvSpPr>
            <a:spLocks noGrp="1"/>
          </p:cNvSpPr>
          <p:nvPr>
            <p:ph type="dt" idx="10"/>
          </p:nvPr>
        </p:nvSpPr>
        <p:spPr/>
        <p:txBody>
          <a:bodyPr/>
          <a:lstStyle/>
          <a:p>
            <a:pPr>
              <a:defRPr/>
            </a:pPr>
            <a:fld id="{58CFFC91-01E3-4D8C-BBC9-28621EA1B6F4}" type="datetime1">
              <a:rPr lang="en-US" smtClean="0"/>
              <a:pPr>
                <a:defRPr/>
              </a:pPr>
              <a:t>8/6/16</a:t>
            </a:fld>
            <a:endParaRPr lang="en-US"/>
          </a:p>
        </p:txBody>
      </p:sp>
      <p:sp>
        <p:nvSpPr>
          <p:cNvPr id="5" name="Slide Number Placeholder 4"/>
          <p:cNvSpPr>
            <a:spLocks noGrp="1"/>
          </p:cNvSpPr>
          <p:nvPr>
            <p:ph type="sldNum" sz="quarter" idx="11"/>
          </p:nvPr>
        </p:nvSpPr>
        <p:spPr/>
        <p:txBody>
          <a:bodyPr/>
          <a:lstStyle/>
          <a:p>
            <a:pPr>
              <a:defRPr/>
            </a:pPr>
            <a:fld id="{55F36398-4CD8-4ED8-9551-088541C7B076}" type="slidenum">
              <a:rPr lang="en-US" smtClean="0"/>
              <a:pPr>
                <a:defRPr/>
              </a:pPr>
              <a:t>9</a:t>
            </a:fld>
            <a:endParaRPr lang="en-US"/>
          </a:p>
        </p:txBody>
      </p:sp>
    </p:spTree>
    <p:extLst>
      <p:ext uri="{BB962C8B-B14F-4D97-AF65-F5344CB8AC3E}">
        <p14:creationId xmlns:p14="http://schemas.microsoft.com/office/powerpoint/2010/main" val="32333564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a:t>
            </a:r>
            <a:r>
              <a:rPr lang="en-US" dirty="0" err="1" smtClean="0"/>
              <a:t>www.guttmacher.org</a:t>
            </a:r>
            <a:r>
              <a:rPr lang="en-US" dirty="0" smtClean="0"/>
              <a:t>/pubs/</a:t>
            </a:r>
            <a:r>
              <a:rPr lang="en-US" smtClean="0"/>
              <a:t>fb_induced_abortion.html</a:t>
            </a:r>
            <a:endParaRPr lang="en-US"/>
          </a:p>
        </p:txBody>
      </p:sp>
      <p:sp>
        <p:nvSpPr>
          <p:cNvPr id="4" name="Date Placeholder 3"/>
          <p:cNvSpPr>
            <a:spLocks noGrp="1"/>
          </p:cNvSpPr>
          <p:nvPr>
            <p:ph type="dt" idx="10"/>
          </p:nvPr>
        </p:nvSpPr>
        <p:spPr/>
        <p:txBody>
          <a:bodyPr/>
          <a:lstStyle/>
          <a:p>
            <a:pPr>
              <a:defRPr/>
            </a:pPr>
            <a:fld id="{58CFFC91-01E3-4D8C-BBC9-28621EA1B6F4}" type="datetime1">
              <a:rPr lang="en-US" smtClean="0"/>
              <a:pPr>
                <a:defRPr/>
              </a:pPr>
              <a:t>8/6/16</a:t>
            </a:fld>
            <a:endParaRPr lang="en-US"/>
          </a:p>
        </p:txBody>
      </p:sp>
      <p:sp>
        <p:nvSpPr>
          <p:cNvPr id="5" name="Slide Number Placeholder 4"/>
          <p:cNvSpPr>
            <a:spLocks noGrp="1"/>
          </p:cNvSpPr>
          <p:nvPr>
            <p:ph type="sldNum" sz="quarter" idx="11"/>
          </p:nvPr>
        </p:nvSpPr>
        <p:spPr/>
        <p:txBody>
          <a:bodyPr/>
          <a:lstStyle/>
          <a:p>
            <a:pPr>
              <a:defRPr/>
            </a:pPr>
            <a:fld id="{55F36398-4CD8-4ED8-9551-088541C7B076}" type="slidenum">
              <a:rPr lang="en-US" smtClean="0"/>
              <a:pPr>
                <a:defRPr/>
              </a:pPr>
              <a:t>10</a:t>
            </a:fld>
            <a:endParaRPr lang="en-US"/>
          </a:p>
        </p:txBody>
      </p:sp>
    </p:spTree>
    <p:extLst>
      <p:ext uri="{BB962C8B-B14F-4D97-AF65-F5344CB8AC3E}">
        <p14:creationId xmlns:p14="http://schemas.microsoft.com/office/powerpoint/2010/main" val="3233356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audio" Target="../media/audio1.wav"/><Relationship Id="rId2"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audio" Target="../media/audio1.wav"/><Relationship Id="rId2"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audio" Target="../media/audio1.wav"/><Relationship Id="rId2"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audio" Target="../media/audio1.wav"/><Relationship Id="rId2"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audio" Target="../media/audio1.wav"/><Relationship Id="rId2"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audio" Target="../media/audio1.wav"/><Relationship Id="rId2"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audio" Target="../media/audio1.wav"/><Relationship Id="rId2"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audio" Target="../media/audio1.wav"/><Relationship Id="rId2"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audio" Target="../media/audio1.wav"/><Relationship Id="rId2"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audio" Target="../media/audio1.wav"/><Relationship Id="rId2"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9BF522E8-DDD8-4353-B4BD-E67612E046B1}" type="datetime1">
              <a:rPr lang="en-US" smtClean="0"/>
              <a:pPr>
                <a:defRPr/>
              </a:pPr>
              <a:t>8/6/16</a:t>
            </a:fld>
            <a:endParaRPr lang="en-US"/>
          </a:p>
        </p:txBody>
      </p:sp>
      <p:sp>
        <p:nvSpPr>
          <p:cNvPr id="5" name="Footer Placeholder 4"/>
          <p:cNvSpPr>
            <a:spLocks noGrp="1"/>
          </p:cNvSpPr>
          <p:nvPr>
            <p:ph type="ftr" sz="quarter" idx="11"/>
          </p:nvPr>
        </p:nvSpPr>
        <p:spPr/>
        <p:txBody>
          <a:bodyPr/>
          <a:lstStyle/>
          <a:p>
            <a:pPr>
              <a:defRPr/>
            </a:pPr>
            <a:r>
              <a:rPr lang="en-US" smtClean="0"/>
              <a:t>(c) Lawrence M. Hinman</a:t>
            </a:r>
            <a:endParaRPr lang="en-US"/>
          </a:p>
        </p:txBody>
      </p:sp>
      <p:sp>
        <p:nvSpPr>
          <p:cNvPr id="6" name="Slide Number Placeholder 5"/>
          <p:cNvSpPr>
            <a:spLocks noGrp="1"/>
          </p:cNvSpPr>
          <p:nvPr>
            <p:ph type="sldNum" sz="quarter" idx="12"/>
          </p:nvPr>
        </p:nvSpPr>
        <p:spPr/>
        <p:txBody>
          <a:bodyPr/>
          <a:lstStyle/>
          <a:p>
            <a:pPr>
              <a:defRPr/>
            </a:pPr>
            <a:fld id="{FBE9B686-9F92-4C78-BC99-95E352872D3D}" type="slidenum">
              <a:rPr lang="en-US" smtClean="0"/>
              <a:pPr>
                <a:defRPr/>
              </a:pPr>
              <a:t>‹#›</a:t>
            </a:fld>
            <a:endParaRPr lang="en-US"/>
          </a:p>
        </p:txBody>
      </p:sp>
    </p:spTree>
    <p:extLst>
      <p:ext uri="{BB962C8B-B14F-4D97-AF65-F5344CB8AC3E}">
        <p14:creationId xmlns:p14="http://schemas.microsoft.com/office/powerpoint/2010/main" val="1749254327"/>
      </p:ext>
    </p:extLst>
  </p:cSld>
  <p:clrMapOvr>
    <a:masterClrMapping/>
  </p:clrMapOvr>
  <p:timing>
    <p:tnLst>
      <p:par>
        <p:cTn id="1" dur="indefinite" restart="never" nodeType="tmRoot"/>
      </p:par>
    </p:tnLst>
  </p:timing>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F373F3C6-A07A-4343-91AE-9C73A0EC9D19}" type="datetime1">
              <a:rPr lang="en-US" smtClean="0"/>
              <a:pPr>
                <a:defRPr/>
              </a:pPr>
              <a:t>8/6/16</a:t>
            </a:fld>
            <a:endParaRPr lang="en-US" b="0">
              <a:solidFill>
                <a:schemeClr val="tx1"/>
              </a:solidFill>
            </a:endParaRPr>
          </a:p>
        </p:txBody>
      </p:sp>
      <p:sp>
        <p:nvSpPr>
          <p:cNvPr id="5" name="Footer Placeholder 4"/>
          <p:cNvSpPr>
            <a:spLocks noGrp="1"/>
          </p:cNvSpPr>
          <p:nvPr>
            <p:ph type="ftr" sz="quarter" idx="11"/>
          </p:nvPr>
        </p:nvSpPr>
        <p:spPr/>
        <p:txBody>
          <a:bodyPr/>
          <a:lstStyle/>
          <a:p>
            <a:pPr>
              <a:defRPr/>
            </a:pPr>
            <a:r>
              <a:rPr lang="en-US" smtClean="0"/>
              <a:t>(c) Lawrence M. Hinman</a:t>
            </a:r>
            <a:endParaRPr lang="en-US" b="0">
              <a:solidFill>
                <a:schemeClr val="tx1"/>
              </a:solidFill>
            </a:endParaRPr>
          </a:p>
        </p:txBody>
      </p:sp>
      <p:sp>
        <p:nvSpPr>
          <p:cNvPr id="6" name="Slide Number Placeholder 5"/>
          <p:cNvSpPr>
            <a:spLocks noGrp="1"/>
          </p:cNvSpPr>
          <p:nvPr>
            <p:ph type="sldNum" sz="quarter" idx="12"/>
          </p:nvPr>
        </p:nvSpPr>
        <p:spPr/>
        <p:txBody>
          <a:bodyPr/>
          <a:lstStyle/>
          <a:p>
            <a:pPr>
              <a:defRPr/>
            </a:pPr>
            <a:fld id="{BC50B8FE-A383-4712-895F-04C5E8A0AEB4}" type="slidenum">
              <a:rPr lang="en-US" smtClean="0"/>
              <a:pPr>
                <a:defRPr/>
              </a:pPr>
              <a:t>‹#›</a:t>
            </a:fld>
            <a:endParaRPr lang="en-US" b="0">
              <a:solidFill>
                <a:schemeClr val="tx1"/>
              </a:solidFill>
            </a:endParaRPr>
          </a:p>
        </p:txBody>
      </p:sp>
    </p:spTree>
    <p:extLst>
      <p:ext uri="{BB962C8B-B14F-4D97-AF65-F5344CB8AC3E}">
        <p14:creationId xmlns:p14="http://schemas.microsoft.com/office/powerpoint/2010/main" val="2019065471"/>
      </p:ext>
    </p:extLst>
  </p:cSld>
  <p:clrMapOvr>
    <a:masterClrMapping/>
  </p:clrMapOvr>
  <p:transition>
    <p:split orient="vert"/>
    <p:sndAc>
      <p:stSnd>
        <p:snd r:embed="rId1" name="CAMERA.WAV"/>
      </p:stSnd>
    </p:sndAc>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A6DEF01-29A7-498E-A205-87EFF4CE7807}" type="datetime1">
              <a:rPr lang="en-US" smtClean="0"/>
              <a:pPr>
                <a:defRPr/>
              </a:pPr>
              <a:t>8/6/16</a:t>
            </a:fld>
            <a:endParaRPr lang="en-US" b="0">
              <a:solidFill>
                <a:schemeClr val="tx1"/>
              </a:solidFill>
            </a:endParaRPr>
          </a:p>
        </p:txBody>
      </p:sp>
      <p:sp>
        <p:nvSpPr>
          <p:cNvPr id="5" name="Footer Placeholder 4"/>
          <p:cNvSpPr>
            <a:spLocks noGrp="1"/>
          </p:cNvSpPr>
          <p:nvPr>
            <p:ph type="ftr" sz="quarter" idx="11"/>
          </p:nvPr>
        </p:nvSpPr>
        <p:spPr/>
        <p:txBody>
          <a:bodyPr/>
          <a:lstStyle/>
          <a:p>
            <a:pPr>
              <a:defRPr/>
            </a:pPr>
            <a:r>
              <a:rPr lang="en-US" smtClean="0"/>
              <a:t>(c) Lawrence M. Hinman</a:t>
            </a:r>
            <a:endParaRPr lang="en-US" b="0">
              <a:solidFill>
                <a:schemeClr val="tx1"/>
              </a:solidFill>
            </a:endParaRPr>
          </a:p>
        </p:txBody>
      </p:sp>
      <p:sp>
        <p:nvSpPr>
          <p:cNvPr id="6" name="Slide Number Placeholder 5"/>
          <p:cNvSpPr>
            <a:spLocks noGrp="1"/>
          </p:cNvSpPr>
          <p:nvPr>
            <p:ph type="sldNum" sz="quarter" idx="12"/>
          </p:nvPr>
        </p:nvSpPr>
        <p:spPr/>
        <p:txBody>
          <a:bodyPr/>
          <a:lstStyle/>
          <a:p>
            <a:pPr>
              <a:defRPr/>
            </a:pPr>
            <a:fld id="{C8166B4F-96F5-4872-B3E6-224412DD7988}" type="slidenum">
              <a:rPr lang="en-US" smtClean="0"/>
              <a:pPr>
                <a:defRPr/>
              </a:pPr>
              <a:t>‹#›</a:t>
            </a:fld>
            <a:endParaRPr lang="en-US" b="0">
              <a:solidFill>
                <a:schemeClr val="tx1"/>
              </a:solidFill>
            </a:endParaRPr>
          </a:p>
        </p:txBody>
      </p:sp>
    </p:spTree>
    <p:extLst>
      <p:ext uri="{BB962C8B-B14F-4D97-AF65-F5344CB8AC3E}">
        <p14:creationId xmlns:p14="http://schemas.microsoft.com/office/powerpoint/2010/main" val="1918506262"/>
      </p:ext>
    </p:extLst>
  </p:cSld>
  <p:clrMapOvr>
    <a:masterClrMapping/>
  </p:clrMapOvr>
  <p:transition>
    <p:split orient="vert"/>
    <p:sndAc>
      <p:stSnd>
        <p:snd r:embed="rId1" name="CAMERA.WAV"/>
      </p:stSnd>
    </p:sndAc>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342900" indent="-342900">
              <a:buClr>
                <a:schemeClr val="accent6">
                  <a:lumMod val="75000"/>
                </a:schemeClr>
              </a:buClr>
              <a:buFont typeface="Arial"/>
              <a:buChar char="•"/>
              <a:defRPr/>
            </a:lvl1pPr>
            <a:lvl2pPr marL="742950" indent="-285750">
              <a:buClr>
                <a:schemeClr val="accent6">
                  <a:lumMod val="75000"/>
                </a:schemeClr>
              </a:buClr>
              <a:buFont typeface="Arial"/>
              <a:buChar char="•"/>
              <a:defRPr/>
            </a:lvl2pPr>
            <a:lvl3pPr marL="1143000" indent="-228600">
              <a:buClr>
                <a:schemeClr val="accent6">
                  <a:lumMod val="75000"/>
                </a:schemeClr>
              </a:buClr>
              <a:buFont typeface="Arial"/>
              <a:buChar char="•"/>
              <a:defRPr/>
            </a:lvl3pPr>
            <a:lvl4pPr marL="1600200" indent="-228600">
              <a:buClr>
                <a:schemeClr val="accent6">
                  <a:lumMod val="75000"/>
                </a:schemeClr>
              </a:buClr>
              <a:buFont typeface="Arial"/>
              <a:buChar char="•"/>
              <a:defRPr/>
            </a:lvl4pPr>
            <a:lvl5pPr marL="2057400" indent="-228600">
              <a:buClr>
                <a:schemeClr val="accent6">
                  <a:lumMod val="75000"/>
                </a:schemeClr>
              </a:buClr>
              <a:buFont typeface="Arial"/>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pPr>
              <a:defRPr/>
            </a:pPr>
            <a:fld id="{3CA6CC51-04DE-495E-A96E-B36D8A1FFB1C}" type="datetime1">
              <a:rPr lang="en-US" smtClean="0"/>
              <a:pPr>
                <a:defRPr/>
              </a:pPr>
              <a:t>8/6/16</a:t>
            </a:fld>
            <a:endParaRPr lang="en-US" b="0">
              <a:solidFill>
                <a:schemeClr val="tx1"/>
              </a:solidFill>
            </a:endParaRPr>
          </a:p>
        </p:txBody>
      </p:sp>
      <p:sp>
        <p:nvSpPr>
          <p:cNvPr id="5" name="Footer Placeholder 4"/>
          <p:cNvSpPr>
            <a:spLocks noGrp="1"/>
          </p:cNvSpPr>
          <p:nvPr>
            <p:ph type="ftr" sz="quarter" idx="11"/>
          </p:nvPr>
        </p:nvSpPr>
        <p:spPr/>
        <p:txBody>
          <a:bodyPr/>
          <a:lstStyle/>
          <a:p>
            <a:pPr>
              <a:defRPr/>
            </a:pPr>
            <a:r>
              <a:rPr lang="en-US" smtClean="0"/>
              <a:t>(c) Lawrence M. Hinman</a:t>
            </a:r>
            <a:endParaRPr lang="en-US" b="0">
              <a:solidFill>
                <a:schemeClr val="tx1"/>
              </a:solidFill>
            </a:endParaRPr>
          </a:p>
        </p:txBody>
      </p:sp>
      <p:sp>
        <p:nvSpPr>
          <p:cNvPr id="6" name="Slide Number Placeholder 5"/>
          <p:cNvSpPr>
            <a:spLocks noGrp="1"/>
          </p:cNvSpPr>
          <p:nvPr>
            <p:ph type="sldNum" sz="quarter" idx="12"/>
          </p:nvPr>
        </p:nvSpPr>
        <p:spPr/>
        <p:txBody>
          <a:bodyPr/>
          <a:lstStyle/>
          <a:p>
            <a:pPr>
              <a:defRPr/>
            </a:pPr>
            <a:fld id="{6251A081-CD58-42FB-9DB2-A62E442F716D}" type="slidenum">
              <a:rPr lang="en-US" smtClean="0"/>
              <a:pPr>
                <a:defRPr/>
              </a:pPr>
              <a:t>‹#›</a:t>
            </a:fld>
            <a:endParaRPr lang="en-US" b="0">
              <a:solidFill>
                <a:schemeClr val="tx1"/>
              </a:solidFill>
            </a:endParaRPr>
          </a:p>
        </p:txBody>
      </p:sp>
    </p:spTree>
    <p:extLst>
      <p:ext uri="{BB962C8B-B14F-4D97-AF65-F5344CB8AC3E}">
        <p14:creationId xmlns:p14="http://schemas.microsoft.com/office/powerpoint/2010/main" val="1060798919"/>
      </p:ext>
    </p:extLst>
  </p:cSld>
  <p:clrMapOvr>
    <a:masterClrMapping/>
  </p:clrMapOvr>
  <p:transition>
    <p:split orient="vert"/>
    <p:sndAc>
      <p:stSnd>
        <p:snd r:embed="rId1" name="CAMERA.WAV"/>
      </p:stSnd>
    </p:sndAc>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42C44983-7E6C-42EE-8D3D-1956963EECFD}" type="datetime1">
              <a:rPr lang="en-US" smtClean="0"/>
              <a:pPr>
                <a:defRPr/>
              </a:pPr>
              <a:t>8/6/16</a:t>
            </a:fld>
            <a:endParaRPr lang="en-US" b="0">
              <a:solidFill>
                <a:schemeClr val="tx1"/>
              </a:solidFill>
            </a:endParaRPr>
          </a:p>
        </p:txBody>
      </p:sp>
      <p:sp>
        <p:nvSpPr>
          <p:cNvPr id="5" name="Footer Placeholder 4"/>
          <p:cNvSpPr>
            <a:spLocks noGrp="1"/>
          </p:cNvSpPr>
          <p:nvPr>
            <p:ph type="ftr" sz="quarter" idx="11"/>
          </p:nvPr>
        </p:nvSpPr>
        <p:spPr/>
        <p:txBody>
          <a:bodyPr/>
          <a:lstStyle/>
          <a:p>
            <a:pPr>
              <a:defRPr/>
            </a:pPr>
            <a:r>
              <a:rPr lang="en-US" smtClean="0"/>
              <a:t>(c) Lawrence M. Hinman</a:t>
            </a:r>
            <a:endParaRPr lang="en-US" b="0">
              <a:solidFill>
                <a:schemeClr val="tx1"/>
              </a:solidFill>
            </a:endParaRPr>
          </a:p>
        </p:txBody>
      </p:sp>
      <p:sp>
        <p:nvSpPr>
          <p:cNvPr id="6" name="Slide Number Placeholder 5"/>
          <p:cNvSpPr>
            <a:spLocks noGrp="1"/>
          </p:cNvSpPr>
          <p:nvPr>
            <p:ph type="sldNum" sz="quarter" idx="12"/>
          </p:nvPr>
        </p:nvSpPr>
        <p:spPr/>
        <p:txBody>
          <a:bodyPr/>
          <a:lstStyle/>
          <a:p>
            <a:pPr>
              <a:defRPr/>
            </a:pPr>
            <a:fld id="{07AC20CB-270B-41C2-9C5A-E54640E7DB92}" type="slidenum">
              <a:rPr lang="en-US" smtClean="0"/>
              <a:pPr>
                <a:defRPr/>
              </a:pPr>
              <a:t>‹#›</a:t>
            </a:fld>
            <a:endParaRPr lang="en-US" b="0">
              <a:solidFill>
                <a:schemeClr val="tx1"/>
              </a:solidFill>
            </a:endParaRPr>
          </a:p>
        </p:txBody>
      </p:sp>
    </p:spTree>
    <p:extLst>
      <p:ext uri="{BB962C8B-B14F-4D97-AF65-F5344CB8AC3E}">
        <p14:creationId xmlns:p14="http://schemas.microsoft.com/office/powerpoint/2010/main" val="2726811578"/>
      </p:ext>
    </p:extLst>
  </p:cSld>
  <p:clrMapOvr>
    <a:masterClrMapping/>
  </p:clrMapOvr>
  <p:transition>
    <p:split orient="vert"/>
    <p:sndAc>
      <p:stSnd>
        <p:snd r:embed="rId1" name="CAMERA.WAV"/>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DB099528-02D6-4C3C-A98E-872CDCD08DE5}" type="datetime1">
              <a:rPr lang="en-US" smtClean="0"/>
              <a:pPr>
                <a:defRPr/>
              </a:pPr>
              <a:t>8/6/16</a:t>
            </a:fld>
            <a:endParaRPr lang="en-US" b="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(c) Lawrence M. Hinman</a:t>
            </a:r>
            <a:endParaRPr lang="en-US" b="0">
              <a:solidFill>
                <a:schemeClr val="tx1"/>
              </a:solidFill>
            </a:endParaRPr>
          </a:p>
        </p:txBody>
      </p:sp>
      <p:sp>
        <p:nvSpPr>
          <p:cNvPr id="7" name="Slide Number Placeholder 6"/>
          <p:cNvSpPr>
            <a:spLocks noGrp="1"/>
          </p:cNvSpPr>
          <p:nvPr>
            <p:ph type="sldNum" sz="quarter" idx="12"/>
          </p:nvPr>
        </p:nvSpPr>
        <p:spPr/>
        <p:txBody>
          <a:bodyPr/>
          <a:lstStyle/>
          <a:p>
            <a:pPr>
              <a:defRPr/>
            </a:pPr>
            <a:fld id="{A6DBC4C6-488E-46F9-B419-8F3B937EFAAA}" type="slidenum">
              <a:rPr lang="en-US" smtClean="0"/>
              <a:pPr>
                <a:defRPr/>
              </a:pPr>
              <a:t>‹#›</a:t>
            </a:fld>
            <a:endParaRPr lang="en-US" b="0">
              <a:solidFill>
                <a:schemeClr val="tx1"/>
              </a:solidFill>
            </a:endParaRPr>
          </a:p>
        </p:txBody>
      </p:sp>
    </p:spTree>
    <p:extLst>
      <p:ext uri="{BB962C8B-B14F-4D97-AF65-F5344CB8AC3E}">
        <p14:creationId xmlns:p14="http://schemas.microsoft.com/office/powerpoint/2010/main" val="1556835244"/>
      </p:ext>
    </p:extLst>
  </p:cSld>
  <p:clrMapOvr>
    <a:masterClrMapping/>
  </p:clrMapOvr>
  <p:transition>
    <p:split orient="vert"/>
    <p:sndAc>
      <p:stSnd>
        <p:snd r:embed="rId1" name="CAMERA.WAV"/>
      </p:stSnd>
    </p:sndAc>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40AD0EEA-4CDD-4CBA-8040-7E84F8FCCAA7}" type="datetime1">
              <a:rPr lang="en-US" smtClean="0"/>
              <a:pPr>
                <a:defRPr/>
              </a:pPr>
              <a:t>8/6/16</a:t>
            </a:fld>
            <a:endParaRPr lang="en-US" b="0">
              <a:solidFill>
                <a:schemeClr val="tx1"/>
              </a:solidFill>
            </a:endParaRPr>
          </a:p>
        </p:txBody>
      </p:sp>
      <p:sp>
        <p:nvSpPr>
          <p:cNvPr id="8" name="Footer Placeholder 7"/>
          <p:cNvSpPr>
            <a:spLocks noGrp="1"/>
          </p:cNvSpPr>
          <p:nvPr>
            <p:ph type="ftr" sz="quarter" idx="11"/>
          </p:nvPr>
        </p:nvSpPr>
        <p:spPr/>
        <p:txBody>
          <a:bodyPr/>
          <a:lstStyle/>
          <a:p>
            <a:pPr>
              <a:defRPr/>
            </a:pPr>
            <a:r>
              <a:rPr lang="en-US" smtClean="0"/>
              <a:t>(c) Lawrence M. Hinman</a:t>
            </a:r>
            <a:endParaRPr lang="en-US" b="0">
              <a:solidFill>
                <a:schemeClr val="tx1"/>
              </a:solidFill>
            </a:endParaRPr>
          </a:p>
        </p:txBody>
      </p:sp>
      <p:sp>
        <p:nvSpPr>
          <p:cNvPr id="9" name="Slide Number Placeholder 8"/>
          <p:cNvSpPr>
            <a:spLocks noGrp="1"/>
          </p:cNvSpPr>
          <p:nvPr>
            <p:ph type="sldNum" sz="quarter" idx="12"/>
          </p:nvPr>
        </p:nvSpPr>
        <p:spPr/>
        <p:txBody>
          <a:bodyPr/>
          <a:lstStyle/>
          <a:p>
            <a:pPr>
              <a:defRPr/>
            </a:pPr>
            <a:fld id="{12BA87B1-8256-411D-BF98-659628DC9B1A}" type="slidenum">
              <a:rPr lang="en-US" smtClean="0"/>
              <a:pPr>
                <a:defRPr/>
              </a:pPr>
              <a:t>‹#›</a:t>
            </a:fld>
            <a:endParaRPr lang="en-US" b="0">
              <a:solidFill>
                <a:schemeClr val="tx1"/>
              </a:solidFill>
            </a:endParaRPr>
          </a:p>
        </p:txBody>
      </p:sp>
    </p:spTree>
    <p:extLst>
      <p:ext uri="{BB962C8B-B14F-4D97-AF65-F5344CB8AC3E}">
        <p14:creationId xmlns:p14="http://schemas.microsoft.com/office/powerpoint/2010/main" val="26645614"/>
      </p:ext>
    </p:extLst>
  </p:cSld>
  <p:clrMapOvr>
    <a:masterClrMapping/>
  </p:clrMapOvr>
  <p:transition>
    <p:split orient="vert"/>
    <p:sndAc>
      <p:stSnd>
        <p:snd r:embed="rId1" name="CAMERA.WAV"/>
      </p:stSnd>
    </p:sndAc>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367F7DB2-AED7-42A3-8798-B2E1DE658367}" type="datetime1">
              <a:rPr lang="en-US" smtClean="0"/>
              <a:pPr>
                <a:defRPr/>
              </a:pPr>
              <a:t>8/6/16</a:t>
            </a:fld>
            <a:endParaRPr lang="en-US" b="0">
              <a:solidFill>
                <a:schemeClr val="tx1"/>
              </a:solidFill>
            </a:endParaRPr>
          </a:p>
        </p:txBody>
      </p:sp>
      <p:sp>
        <p:nvSpPr>
          <p:cNvPr id="4" name="Footer Placeholder 3"/>
          <p:cNvSpPr>
            <a:spLocks noGrp="1"/>
          </p:cNvSpPr>
          <p:nvPr>
            <p:ph type="ftr" sz="quarter" idx="11"/>
          </p:nvPr>
        </p:nvSpPr>
        <p:spPr/>
        <p:txBody>
          <a:bodyPr/>
          <a:lstStyle/>
          <a:p>
            <a:pPr>
              <a:defRPr/>
            </a:pPr>
            <a:r>
              <a:rPr lang="en-US" smtClean="0"/>
              <a:t>(c) Lawrence M. Hinman</a:t>
            </a:r>
            <a:endParaRPr lang="en-US" b="0">
              <a:solidFill>
                <a:schemeClr val="tx1"/>
              </a:solidFill>
            </a:endParaRPr>
          </a:p>
        </p:txBody>
      </p:sp>
      <p:sp>
        <p:nvSpPr>
          <p:cNvPr id="5" name="Slide Number Placeholder 4"/>
          <p:cNvSpPr>
            <a:spLocks noGrp="1"/>
          </p:cNvSpPr>
          <p:nvPr>
            <p:ph type="sldNum" sz="quarter" idx="12"/>
          </p:nvPr>
        </p:nvSpPr>
        <p:spPr/>
        <p:txBody>
          <a:bodyPr/>
          <a:lstStyle/>
          <a:p>
            <a:pPr>
              <a:defRPr/>
            </a:pPr>
            <a:fld id="{A94356F7-4E93-40F8-8FA9-B35AB68DD1D5}" type="slidenum">
              <a:rPr lang="en-US" smtClean="0"/>
              <a:pPr>
                <a:defRPr/>
              </a:pPr>
              <a:t>‹#›</a:t>
            </a:fld>
            <a:endParaRPr lang="en-US" b="0">
              <a:solidFill>
                <a:schemeClr val="tx1"/>
              </a:solidFill>
            </a:endParaRPr>
          </a:p>
        </p:txBody>
      </p:sp>
    </p:spTree>
    <p:extLst>
      <p:ext uri="{BB962C8B-B14F-4D97-AF65-F5344CB8AC3E}">
        <p14:creationId xmlns:p14="http://schemas.microsoft.com/office/powerpoint/2010/main" val="3286280265"/>
      </p:ext>
    </p:extLst>
  </p:cSld>
  <p:clrMapOvr>
    <a:masterClrMapping/>
  </p:clrMapOvr>
  <p:transition>
    <p:split orient="vert"/>
    <p:sndAc>
      <p:stSnd>
        <p:snd r:embed="rId1" name="CAMERA.WAV"/>
      </p:stSnd>
    </p:sndAc>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4B2CA19-D4AE-4E08-A1BC-C7E799B54EF1}" type="datetime1">
              <a:rPr lang="en-US" smtClean="0"/>
              <a:pPr>
                <a:defRPr/>
              </a:pPr>
              <a:t>8/6/16</a:t>
            </a:fld>
            <a:endParaRPr lang="en-US" b="0">
              <a:solidFill>
                <a:schemeClr val="tx1"/>
              </a:solidFill>
            </a:endParaRPr>
          </a:p>
        </p:txBody>
      </p:sp>
      <p:sp>
        <p:nvSpPr>
          <p:cNvPr id="3" name="Footer Placeholder 2"/>
          <p:cNvSpPr>
            <a:spLocks noGrp="1"/>
          </p:cNvSpPr>
          <p:nvPr>
            <p:ph type="ftr" sz="quarter" idx="11"/>
          </p:nvPr>
        </p:nvSpPr>
        <p:spPr/>
        <p:txBody>
          <a:bodyPr/>
          <a:lstStyle/>
          <a:p>
            <a:pPr>
              <a:defRPr/>
            </a:pPr>
            <a:r>
              <a:rPr lang="en-US" smtClean="0"/>
              <a:t>(c) Lawrence M. Hinman</a:t>
            </a:r>
            <a:endParaRPr lang="en-US" b="0">
              <a:solidFill>
                <a:schemeClr val="tx1"/>
              </a:solidFill>
            </a:endParaRPr>
          </a:p>
        </p:txBody>
      </p:sp>
      <p:sp>
        <p:nvSpPr>
          <p:cNvPr id="4" name="Slide Number Placeholder 3"/>
          <p:cNvSpPr>
            <a:spLocks noGrp="1"/>
          </p:cNvSpPr>
          <p:nvPr>
            <p:ph type="sldNum" sz="quarter" idx="12"/>
          </p:nvPr>
        </p:nvSpPr>
        <p:spPr/>
        <p:txBody>
          <a:bodyPr/>
          <a:lstStyle/>
          <a:p>
            <a:pPr>
              <a:defRPr/>
            </a:pPr>
            <a:fld id="{6640CAC8-9CB2-492C-B0AC-7E55FA6E3993}" type="slidenum">
              <a:rPr lang="en-US" smtClean="0"/>
              <a:pPr>
                <a:defRPr/>
              </a:pPr>
              <a:t>‹#›</a:t>
            </a:fld>
            <a:endParaRPr lang="en-US" b="0">
              <a:solidFill>
                <a:schemeClr val="tx1"/>
              </a:solidFill>
            </a:endParaRPr>
          </a:p>
        </p:txBody>
      </p:sp>
    </p:spTree>
    <p:extLst>
      <p:ext uri="{BB962C8B-B14F-4D97-AF65-F5344CB8AC3E}">
        <p14:creationId xmlns:p14="http://schemas.microsoft.com/office/powerpoint/2010/main" val="433448597"/>
      </p:ext>
    </p:extLst>
  </p:cSld>
  <p:clrMapOvr>
    <a:masterClrMapping/>
  </p:clrMapOvr>
  <p:transition>
    <p:split orient="vert"/>
    <p:sndAc>
      <p:stSnd>
        <p:snd r:embed="rId1" name="CAMERA.WAV"/>
      </p:stSnd>
    </p:sndAc>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BDE8BDAE-53B2-4546-BCF0-FE3E6DCC76C2}" type="datetime1">
              <a:rPr lang="en-US" smtClean="0"/>
              <a:pPr>
                <a:defRPr/>
              </a:pPr>
              <a:t>8/6/16</a:t>
            </a:fld>
            <a:endParaRPr lang="en-US" b="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(c) Lawrence M. Hinman</a:t>
            </a:r>
            <a:endParaRPr lang="en-US" b="0">
              <a:solidFill>
                <a:schemeClr val="tx1"/>
              </a:solidFill>
            </a:endParaRPr>
          </a:p>
        </p:txBody>
      </p:sp>
      <p:sp>
        <p:nvSpPr>
          <p:cNvPr id="7" name="Slide Number Placeholder 6"/>
          <p:cNvSpPr>
            <a:spLocks noGrp="1"/>
          </p:cNvSpPr>
          <p:nvPr>
            <p:ph type="sldNum" sz="quarter" idx="12"/>
          </p:nvPr>
        </p:nvSpPr>
        <p:spPr/>
        <p:txBody>
          <a:bodyPr/>
          <a:lstStyle/>
          <a:p>
            <a:pPr>
              <a:defRPr/>
            </a:pPr>
            <a:fld id="{5AA5ACAD-302D-4590-8536-3B8BA1BA6ED8}" type="slidenum">
              <a:rPr lang="en-US" smtClean="0"/>
              <a:pPr>
                <a:defRPr/>
              </a:pPr>
              <a:t>‹#›</a:t>
            </a:fld>
            <a:endParaRPr lang="en-US" b="0">
              <a:solidFill>
                <a:schemeClr val="tx1"/>
              </a:solidFill>
            </a:endParaRPr>
          </a:p>
        </p:txBody>
      </p:sp>
    </p:spTree>
    <p:extLst>
      <p:ext uri="{BB962C8B-B14F-4D97-AF65-F5344CB8AC3E}">
        <p14:creationId xmlns:p14="http://schemas.microsoft.com/office/powerpoint/2010/main" val="3141111243"/>
      </p:ext>
    </p:extLst>
  </p:cSld>
  <p:clrMapOvr>
    <a:masterClrMapping/>
  </p:clrMapOvr>
  <p:transition>
    <p:split orient="vert"/>
    <p:sndAc>
      <p:stSnd>
        <p:snd r:embed="rId1" name="CAMERA.WAV"/>
      </p:stSnd>
    </p:sndAc>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95FC5409-3D3A-4A3C-A9D3-A7FA964485A3}" type="datetime1">
              <a:rPr lang="en-US" smtClean="0"/>
              <a:pPr>
                <a:defRPr/>
              </a:pPr>
              <a:t>8/6/16</a:t>
            </a:fld>
            <a:endParaRPr lang="en-US" b="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(c) Lawrence M. Hinman</a:t>
            </a:r>
            <a:endParaRPr lang="en-US" b="0">
              <a:solidFill>
                <a:schemeClr val="tx1"/>
              </a:solidFill>
            </a:endParaRPr>
          </a:p>
        </p:txBody>
      </p:sp>
      <p:sp>
        <p:nvSpPr>
          <p:cNvPr id="7" name="Slide Number Placeholder 6"/>
          <p:cNvSpPr>
            <a:spLocks noGrp="1"/>
          </p:cNvSpPr>
          <p:nvPr>
            <p:ph type="sldNum" sz="quarter" idx="12"/>
          </p:nvPr>
        </p:nvSpPr>
        <p:spPr/>
        <p:txBody>
          <a:bodyPr/>
          <a:lstStyle/>
          <a:p>
            <a:pPr>
              <a:defRPr/>
            </a:pPr>
            <a:fld id="{307642AC-269F-4EB4-B01E-E7FE6A717F70}" type="slidenum">
              <a:rPr lang="en-US" smtClean="0"/>
              <a:pPr>
                <a:defRPr/>
              </a:pPr>
              <a:t>‹#›</a:t>
            </a:fld>
            <a:endParaRPr lang="en-US" b="0">
              <a:solidFill>
                <a:schemeClr val="tx1"/>
              </a:solidFill>
            </a:endParaRPr>
          </a:p>
        </p:txBody>
      </p:sp>
    </p:spTree>
    <p:extLst>
      <p:ext uri="{BB962C8B-B14F-4D97-AF65-F5344CB8AC3E}">
        <p14:creationId xmlns:p14="http://schemas.microsoft.com/office/powerpoint/2010/main" val="1985837957"/>
      </p:ext>
    </p:extLst>
  </p:cSld>
  <p:clrMapOvr>
    <a:masterClrMapping/>
  </p:clrMapOvr>
  <p:transition>
    <p:split orient="vert"/>
    <p:sndAc>
      <p:stSnd>
        <p:snd r:embed="rId1" name="CAMERA.WAV"/>
      </p:stSnd>
    </p:sndAc>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audio" Target="../media/audio1.wav"/><Relationship Id="rId14" Type="http://schemas.openxmlformats.org/officeDocument/2006/relationships/image" Target="../media/image1.png"/><Relationship Id="rId1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772400" cy="1143000"/>
          </a:xfrm>
          <a:prstGeom prst="rect">
            <a:avLst/>
          </a:prstGeom>
        </p:spPr>
        <p:txBody>
          <a:bodyPr vert="horz" lIns="91440" tIns="45720" rIns="91440" bIns="45720" rtlCol="0" anchor="ctr">
            <a:normAutofit/>
          </a:body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457200" y="15240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9BF522E8-DDD8-4353-B4BD-E67612E046B1}" type="datetime1">
              <a:rPr lang="en-US" smtClean="0"/>
              <a:pPr>
                <a:defRPr/>
              </a:pPr>
              <a:t>8/6/16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smtClean="0"/>
              <a:t>(c) Lawrence M. Hinman</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FBE9B686-9F92-4C78-BC99-95E352872D3D}" type="slidenum">
              <a:rPr lang="en-US" smtClean="0"/>
              <a:pPr>
                <a:defRPr/>
              </a:pPr>
              <a:t>‹#›</a:t>
            </a:fld>
            <a:endParaRPr lang="en-US"/>
          </a:p>
        </p:txBody>
      </p:sp>
      <p:pic>
        <p:nvPicPr>
          <p:cNvPr id="7" name="Picture 6"/>
          <p:cNvPicPr>
            <a:picLocks noChangeAspect="1"/>
          </p:cNvPicPr>
          <p:nvPr userDrawn="1"/>
        </p:nvPicPr>
        <p:blipFill>
          <a:blip r:embed="rId14"/>
          <a:stretch>
            <a:fillRect/>
          </a:stretch>
        </p:blipFill>
        <p:spPr>
          <a:xfrm>
            <a:off x="165100" y="3302000"/>
            <a:ext cx="8813800" cy="254000"/>
          </a:xfrm>
          <a:prstGeom prst="rect">
            <a:avLst/>
          </a:prstGeom>
        </p:spPr>
      </p:pic>
      <p:pic>
        <p:nvPicPr>
          <p:cNvPr id="8" name="Picture 7"/>
          <p:cNvPicPr>
            <a:picLocks noChangeAspect="1"/>
          </p:cNvPicPr>
          <p:nvPr userDrawn="1"/>
        </p:nvPicPr>
        <p:blipFill>
          <a:blip r:embed="rId14"/>
          <a:stretch>
            <a:fillRect/>
          </a:stretch>
        </p:blipFill>
        <p:spPr>
          <a:xfrm>
            <a:off x="165100" y="3302000"/>
            <a:ext cx="8813800" cy="254000"/>
          </a:xfrm>
          <a:prstGeom prst="rect">
            <a:avLst/>
          </a:prstGeom>
        </p:spPr>
      </p:pic>
      <p:pic>
        <p:nvPicPr>
          <p:cNvPr id="9" name="Picture 8" descr="Orange line.png"/>
          <p:cNvPicPr>
            <a:picLocks/>
          </p:cNvPicPr>
          <p:nvPr userDrawn="1"/>
        </p:nvPicPr>
        <p:blipFill>
          <a:blip r:embed="rId15"/>
          <a:stretch>
            <a:fillRect/>
          </a:stretch>
        </p:blipFill>
        <p:spPr>
          <a:xfrm>
            <a:off x="-2" y="1422399"/>
            <a:ext cx="9144002" cy="45719"/>
          </a:xfrm>
          <a:prstGeom prst="rect">
            <a:avLst/>
          </a:prstGeom>
        </p:spPr>
      </p:pic>
    </p:spTree>
    <p:extLst>
      <p:ext uri="{BB962C8B-B14F-4D97-AF65-F5344CB8AC3E}">
        <p14:creationId xmlns:p14="http://schemas.microsoft.com/office/powerpoint/2010/main" val="1030818852"/>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Lst>
  <p:transition>
    <p:split orient="vert"/>
    <p:sndAc>
      <p:stSnd>
        <p:snd r:embed="rId13"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13" name="CAMERA.WAV"/>
                                        </p:tgtEl>
                                      </p:cMediaNode>
                                    </p:audio>
                                  </p:subTnLst>
                                </p:cTn>
                              </p:par>
                            </p:childTnLst>
                          </p:cTn>
                        </p:par>
                        <p:par>
                          <p:cTn id="8" fill="hold">
                            <p:stCondLst>
                              <p:cond delay="500"/>
                            </p:stCondLst>
                            <p:childTnLst>
                              <p:par>
                                <p:cTn id="9" presetID="2" presetClass="entr" presetSubtype="2" fill="hold" grpId="0" nodeType="afterEffect">
                                  <p:stCondLst>
                                    <p:cond delay="200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13" name="CAMERA.WAV"/>
                                        </p:tgtEl>
                                      </p:cMediaNode>
                                    </p:audio>
                                  </p:subTnLst>
                                </p:cTn>
                              </p:par>
                              <p:par>
                                <p:cTn id="13" presetID="2" presetClass="entr" presetSubtype="2" fill="hold" grpId="0" nodeType="withEffect">
                                  <p:stCondLst>
                                    <p:cond delay="400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13" name="CAMERA.WAV"/>
                                        </p:tgtEl>
                                      </p:cMediaNode>
                                    </p:audio>
                                  </p:subTnLst>
                                </p:cTn>
                              </p:par>
                              <p:par>
                                <p:cTn id="17" presetID="2" presetClass="entr" presetSubtype="2" fill="hold" grpId="0" nodeType="withEffect">
                                  <p:stCondLst>
                                    <p:cond delay="200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13" name="CAMERA.WAV"/>
                                        </p:tgtEl>
                                      </p:cMediaNode>
                                    </p:audio>
                                  </p:subTnLst>
                                </p:cTn>
                              </p:par>
                              <p:par>
                                <p:cTn id="21" presetID="2" presetClass="entr" presetSubtype="2" fill="hold" grpId="0" nodeType="withEffect">
                                  <p:stCondLst>
                                    <p:cond delay="200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13" name="CAMERA.WAV"/>
                                        </p:tgtEl>
                                      </p:cMediaNode>
                                    </p:audio>
                                  </p:subTnLst>
                                </p:cTn>
                              </p:par>
                              <p:par>
                                <p:cTn id="25" presetID="2" presetClass="entr" presetSubtype="2" fill="hold" grpId="0" nodeType="withEffect">
                                  <p:stCondLst>
                                    <p:cond delay="200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1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build="p" autoUpdateAnimBg="0" advAuto="2000"/>
    </p:bldLst>
  </p:timing>
  <p:hf hdr="0"/>
  <p:txStyles>
    <p:titleStyle>
      <a:lvl1pPr algn="l"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Clr>
          <a:schemeClr val="accent6"/>
        </a:buClr>
        <a:buFont typeface="Wingdings" charset="2"/>
        <a:buChar char="§"/>
        <a:defRPr sz="3200" kern="1200">
          <a:solidFill>
            <a:schemeClr val="tx1"/>
          </a:solidFill>
          <a:latin typeface="+mn-lt"/>
          <a:ea typeface="+mn-ea"/>
          <a:cs typeface="+mn-cs"/>
        </a:defRPr>
      </a:lvl1pPr>
      <a:lvl2pPr marL="742950" indent="-285750" algn="l" defTabSz="457200" rtl="0" eaLnBrk="1" latinLnBrk="0" hangingPunct="1">
        <a:spcBef>
          <a:spcPct val="20000"/>
        </a:spcBef>
        <a:buClr>
          <a:schemeClr val="accent6"/>
        </a:buClr>
        <a:buFont typeface="Wingdings" charset="2"/>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Clr>
          <a:schemeClr val="accent6"/>
        </a:buClr>
        <a:buFont typeface="Wingdings" charset="2"/>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Clr>
          <a:schemeClr val="accent6"/>
        </a:buClr>
        <a:buFont typeface="Wingdings" charset="2"/>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Clr>
          <a:schemeClr val="accent6"/>
        </a:buClr>
        <a:buFont typeface="Wingdings" charset="2"/>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hyperlink" Target="http://www.ethicsupdates.net/" TargetMode="External"/><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hyperlink" Target="http://www.guttmacher.org/pubs/fb_induced_abortion.html"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hyperlink" Target="http://www.guttmacher.org/pubs/fb_induced_abortion.html" TargetMode="External"/><Relationship Id="rId5"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hyperlink" Target="http://www.guttmacher.org/pubs/fb_induced_abortion.html"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hyperlink" Target="http://www.guttmacher.org/pubs/fb_induced_abortion.html"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wav"/></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audio" Target="../media/audio1.wav"/></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5.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audio" Target="../media/audio1.wav"/></Relationships>
</file>

<file path=ppt/slides/_rels/slide24.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audio" Target="../media/audio1.wav"/></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audio" Target="../media/audio1.wav"/></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4.xml.rels><?xml version="1.0" encoding="UTF-8" standalone="yes"?>
<Relationships xmlns="http://schemas.openxmlformats.org/package/2006/relationships"><Relationship Id="rId3" Type="http://schemas.openxmlformats.org/officeDocument/2006/relationships/hyperlink" Target="http://ethic.sandiego.edu/" TargetMode="External"/><Relationship Id="rId4" Type="http://schemas.openxmlformats.org/officeDocument/2006/relationships/hyperlink" Target="http://www.ohiolife.org/mqa/toc.htm" TargetMode="External"/><Relationship Id="rId5" Type="http://schemas.openxmlformats.org/officeDocument/2006/relationships/hyperlink" Target="http://www-polisci.mit.edu/BostonReview/BR20.3/thomson.html" TargetMode="External"/><Relationship Id="rId6" Type="http://schemas.openxmlformats.org/officeDocument/2006/relationships/hyperlink" Target="http://www.theatlantic.com/atlantic/issues/95sep/abortion/abortion.htm" TargetMode="External"/><Relationship Id="rId7" Type="http://schemas.openxmlformats.org/officeDocument/2006/relationships/hyperlink" Target="http://www.theatlantic.com/atlantic/issues/95sep/abortion/bayl.htm" TargetMode="External"/><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wav"/></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hyperlink" Target="http://www.cdc.gov/mmwr/preview/mmwrhtml/ss6108a1.htm?s_cid=ss6108a1_w" TargetMode="External"/><Relationship Id="rId5" Type="http://schemas.openxmlformats.org/officeDocument/2006/relationships/hyperlink" Target="http://www.guttmacher.org/pubs/fb_induced_abortion.html" TargetMode="External"/><Relationship Id="rId6"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audio" Target="../media/audio1.wav"/></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audio" Target="../media/audio1.wav"/></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hyperlink" Target="http://www.guttmacher.org/pubs/fb_induced_abortion.html"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hyperlink" Target="http://www.guttmacher.org/pubs/fb_induced_abortion.html"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4572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r" eaLnBrk="1" hangingPunct="1">
              <a:defRPr/>
            </a:pPr>
            <a:r>
              <a:rPr lang="en-US" sz="3600" b="1" dirty="0" smtClean="0">
                <a:solidFill>
                  <a:schemeClr val="bg1">
                    <a:lumMod val="50000"/>
                  </a:schemeClr>
                </a:solidFill>
                <a:effectLst>
                  <a:outerShdw blurRad="38100" dist="38100" dir="2700000" algn="tl">
                    <a:srgbClr val="000000">
                      <a:alpha val="43137"/>
                    </a:srgbClr>
                  </a:outerShdw>
                </a:effectLst>
                <a:latin typeface="Arial" pitchFamily="34" charset="0"/>
                <a:cs typeface="Arial" pitchFamily="34" charset="0"/>
              </a:rPr>
              <a:t>Abortion:</a:t>
            </a:r>
            <a:br>
              <a:rPr lang="en-US" sz="3600" b="1" dirty="0" smtClean="0">
                <a:solidFill>
                  <a:schemeClr val="bg1">
                    <a:lumMod val="50000"/>
                  </a:schemeClr>
                </a:solidFill>
                <a:effectLst>
                  <a:outerShdw blurRad="38100" dist="38100" dir="2700000" algn="tl">
                    <a:srgbClr val="000000">
                      <a:alpha val="43137"/>
                    </a:srgbClr>
                  </a:outerShdw>
                </a:effectLst>
                <a:latin typeface="Arial" pitchFamily="34" charset="0"/>
                <a:cs typeface="Arial" pitchFamily="34" charset="0"/>
              </a:rPr>
            </a:br>
            <a:r>
              <a:rPr lang="en-US" sz="3600" b="1" dirty="0" smtClean="0">
                <a:solidFill>
                  <a:schemeClr val="bg1">
                    <a:lumMod val="50000"/>
                  </a:schemeClr>
                </a:solidFill>
                <a:effectLst>
                  <a:outerShdw blurRad="38100" dist="38100" dir="2700000" algn="tl">
                    <a:srgbClr val="000000">
                      <a:alpha val="43137"/>
                    </a:srgbClr>
                  </a:outerShdw>
                </a:effectLst>
                <a:latin typeface="Arial" pitchFamily="34" charset="0"/>
                <a:cs typeface="Arial" pitchFamily="34" charset="0"/>
              </a:rPr>
              <a:t>An Overview of the Ethical Issues</a:t>
            </a:r>
            <a:endParaRPr kumimoji="0" lang="en-US" sz="3600" b="1" i="0" u="none" strike="noStrike" kern="0" cap="none" spc="0" normalizeH="0" baseline="0" noProof="0" dirty="0">
              <a:ln>
                <a:noFill/>
              </a:ln>
              <a:solidFill>
                <a:schemeClr val="bg1">
                  <a:lumMod val="50000"/>
                </a:schemeClr>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
        <p:nvSpPr>
          <p:cNvPr id="5" name="Subtitle 5"/>
          <p:cNvSpPr txBox="1">
            <a:spLocks/>
          </p:cNvSpPr>
          <p:nvPr/>
        </p:nvSpPr>
        <p:spPr bwMode="auto">
          <a:xfrm>
            <a:off x="1371600" y="3048000"/>
            <a:ext cx="7239000" cy="2895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20000"/>
              </a:spcAft>
              <a:buClr>
                <a:srgbClr val="173063"/>
              </a:buClr>
              <a:buSzTx/>
              <a:buFontTx/>
              <a:buNone/>
              <a:tabLst/>
              <a:defRPr/>
            </a:pPr>
            <a:r>
              <a:rPr kumimoji="0" lang="en-US" sz="2400" b="0" i="0" u="none" strike="noStrike" kern="0" cap="none" spc="0" normalizeH="0" baseline="0" noProof="0" dirty="0" smtClean="0">
                <a:ln>
                  <a:noFill/>
                </a:ln>
                <a:solidFill>
                  <a:schemeClr val="bg1"/>
                </a:solidFill>
                <a:effectLst/>
                <a:uLnTx/>
                <a:uFillTx/>
                <a:latin typeface="Arial" pitchFamily="34" charset="0"/>
                <a:ea typeface="+mn-ea"/>
                <a:cs typeface="Arial" pitchFamily="34" charset="0"/>
              </a:rPr>
              <a:t>Lawrence M. Hinman, Ph.D.</a:t>
            </a:r>
            <a:br>
              <a:rPr kumimoji="0" lang="en-US" sz="2400" b="0" i="0" u="none" strike="noStrike" kern="0" cap="none" spc="0" normalizeH="0" baseline="0" noProof="0" dirty="0" smtClean="0">
                <a:ln>
                  <a:noFill/>
                </a:ln>
                <a:solidFill>
                  <a:schemeClr val="bg1"/>
                </a:solidFill>
                <a:effectLst/>
                <a:uLnTx/>
                <a:uFillTx/>
                <a:latin typeface="Arial" pitchFamily="34" charset="0"/>
                <a:ea typeface="+mn-ea"/>
                <a:cs typeface="Arial" pitchFamily="34" charset="0"/>
              </a:rPr>
            </a:br>
            <a:r>
              <a:rPr kumimoji="0" lang="en-US" sz="2400" b="0" i="0" u="none" strike="noStrike" kern="0" cap="none" spc="0" normalizeH="0" baseline="0" noProof="0" dirty="0" smtClean="0">
                <a:ln>
                  <a:noFill/>
                </a:ln>
                <a:solidFill>
                  <a:schemeClr val="bg1"/>
                </a:solidFill>
                <a:effectLst/>
                <a:uLnTx/>
                <a:uFillTx/>
                <a:latin typeface="Arial" pitchFamily="34" charset="0"/>
                <a:ea typeface="+mn-ea"/>
                <a:cs typeface="Arial" pitchFamily="34" charset="0"/>
              </a:rPr>
              <a:t>Professor of Philosophy</a:t>
            </a:r>
            <a:br>
              <a:rPr kumimoji="0" lang="en-US" sz="2400" b="0" i="0" u="none" strike="noStrike" kern="0" cap="none" spc="0" normalizeH="0" baseline="0" noProof="0" dirty="0" smtClean="0">
                <a:ln>
                  <a:noFill/>
                </a:ln>
                <a:solidFill>
                  <a:schemeClr val="bg1"/>
                </a:solidFill>
                <a:effectLst/>
                <a:uLnTx/>
                <a:uFillTx/>
                <a:latin typeface="Arial" pitchFamily="34" charset="0"/>
                <a:ea typeface="+mn-ea"/>
                <a:cs typeface="Arial" pitchFamily="34" charset="0"/>
              </a:rPr>
            </a:br>
            <a:r>
              <a:rPr kumimoji="0" lang="en-US" sz="2400" b="0" i="0" u="none" strike="noStrike" kern="0" cap="none" spc="0" normalizeH="0" baseline="0" noProof="0" dirty="0" smtClean="0">
                <a:ln>
                  <a:noFill/>
                </a:ln>
                <a:solidFill>
                  <a:schemeClr val="bg1"/>
                </a:solidFill>
                <a:effectLst/>
                <a:uLnTx/>
                <a:uFillTx/>
                <a:latin typeface="Arial" pitchFamily="34" charset="0"/>
                <a:ea typeface="+mn-ea"/>
                <a:cs typeface="Arial" pitchFamily="34" charset="0"/>
              </a:rPr>
              <a:t>University of San Diego</a:t>
            </a:r>
            <a:br>
              <a:rPr kumimoji="0" lang="en-US" sz="2400" b="0" i="0" u="none" strike="noStrike" kern="0" cap="none" spc="0" normalizeH="0" baseline="0" noProof="0" dirty="0" smtClean="0">
                <a:ln>
                  <a:noFill/>
                </a:ln>
                <a:solidFill>
                  <a:schemeClr val="bg1"/>
                </a:solidFill>
                <a:effectLst/>
                <a:uLnTx/>
                <a:uFillTx/>
                <a:latin typeface="Arial" pitchFamily="34" charset="0"/>
                <a:ea typeface="+mn-ea"/>
                <a:cs typeface="Arial" pitchFamily="34" charset="0"/>
              </a:rPr>
            </a:br>
            <a:r>
              <a:rPr kumimoji="0" lang="en-US" sz="2400" b="0" i="0" u="none" strike="noStrike" kern="0" cap="none" spc="0" normalizeH="0" baseline="0" noProof="0" dirty="0" smtClean="0">
                <a:ln>
                  <a:noFill/>
                </a:ln>
                <a:solidFill>
                  <a:schemeClr val="bg1"/>
                </a:solidFill>
                <a:effectLst/>
                <a:uLnTx/>
                <a:uFillTx/>
                <a:latin typeface="Arial" pitchFamily="34" charset="0"/>
                <a:ea typeface="+mn-ea"/>
                <a:cs typeface="Arial" pitchFamily="34" charset="0"/>
              </a:rPr>
              <a:t>Larry at EthicsMatters dot net </a:t>
            </a:r>
          </a:p>
          <a:p>
            <a:pPr marL="0" marR="0" lvl="0" indent="0" algn="r" defTabSz="914400" rtl="0" eaLnBrk="1" fontAlgn="base" latinLnBrk="0" hangingPunct="1">
              <a:lnSpc>
                <a:spcPct val="100000"/>
              </a:lnSpc>
              <a:spcBef>
                <a:spcPct val="0"/>
              </a:spcBef>
              <a:spcAft>
                <a:spcPct val="20000"/>
              </a:spcAft>
              <a:buClr>
                <a:srgbClr val="173063"/>
              </a:buClr>
              <a:buSzTx/>
              <a:buFontTx/>
              <a:buNone/>
              <a:tabLst/>
              <a:defRPr/>
            </a:pPr>
            <a:fld id="{B2527128-81E7-4007-ABD0-1837DD999BCA}" type="datetime4">
              <a:rPr kumimoji="0" lang="en-US" sz="2400" b="0" i="0" u="none" strike="noStrike" kern="0" cap="none" spc="0" normalizeH="0" baseline="0" noProof="0" smtClean="0">
                <a:ln>
                  <a:noFill/>
                </a:ln>
                <a:solidFill>
                  <a:schemeClr val="bg1"/>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20000"/>
                </a:spcAft>
                <a:buClr>
                  <a:srgbClr val="173063"/>
                </a:buClr>
                <a:buSzTx/>
                <a:buFontTx/>
                <a:buNone/>
                <a:tabLst/>
                <a:defRPr/>
              </a:pPr>
              <a:t>August 6, 2016</a:t>
            </a:fld>
            <a:endParaRPr kumimoji="0" lang="en-US" sz="2400" b="0" i="0" u="none" strike="noStrike" kern="0" cap="none" spc="0" normalizeH="0" baseline="0" noProof="0" dirty="0" smtClean="0">
              <a:ln>
                <a:noFill/>
              </a:ln>
              <a:solidFill>
                <a:schemeClr val="bg1"/>
              </a:solidFill>
              <a:effectLst/>
              <a:uLnTx/>
              <a:uFillTx/>
              <a:latin typeface="Arial" pitchFamily="34" charset="0"/>
              <a:ea typeface="+mn-ea"/>
              <a:cs typeface="Arial" pitchFamily="34" charset="0"/>
            </a:endParaRPr>
          </a:p>
          <a:p>
            <a:pPr marL="342900" marR="0" lvl="0" indent="-342900" algn="ctr" defTabSz="914400" rtl="0" eaLnBrk="1" fontAlgn="base" latinLnBrk="0" hangingPunct="1">
              <a:lnSpc>
                <a:spcPct val="100000"/>
              </a:lnSpc>
              <a:spcBef>
                <a:spcPct val="0"/>
              </a:spcBef>
              <a:spcAft>
                <a:spcPct val="20000"/>
              </a:spcAft>
              <a:buClr>
                <a:srgbClr val="173063"/>
              </a:buClr>
              <a:buSzTx/>
              <a:buFontTx/>
              <a:buNone/>
              <a:tabLst/>
              <a:defRPr/>
            </a:pPr>
            <a:endParaRPr kumimoji="0" lang="en-US" sz="2400" b="0" i="0" u="none" strike="noStrike" kern="0" cap="none" spc="0" normalizeH="0" baseline="0" noProof="0" dirty="0">
              <a:ln>
                <a:noFill/>
              </a:ln>
              <a:solidFill>
                <a:schemeClr val="bg1"/>
              </a:solidFill>
              <a:effectLst/>
              <a:uLnTx/>
              <a:uFillTx/>
              <a:latin typeface="Arial" pitchFamily="34" charset="0"/>
              <a:ea typeface="+mn-ea"/>
              <a:cs typeface="Arial" pitchFamily="34" charset="0"/>
            </a:endParaRPr>
          </a:p>
        </p:txBody>
      </p:sp>
      <p:sp>
        <p:nvSpPr>
          <p:cNvPr id="6" name="Rectangle 26"/>
          <p:cNvSpPr>
            <a:spLocks noGrp="1" noChangeArrowheads="1"/>
          </p:cNvSpPr>
          <p:nvPr>
            <p:ph type="dt" sz="half" idx="10"/>
          </p:nvPr>
        </p:nvSpPr>
        <p:spPr/>
        <p:txBody>
          <a:bodyPr/>
          <a:lstStyle/>
          <a:p>
            <a:fld id="{CE3D01E8-C5AC-41C6-9D00-8144EE37E9AA}" type="datetime1">
              <a:rPr lang="en-US"/>
              <a:pPr/>
              <a:t>8/6/16</a:t>
            </a:fld>
            <a:endParaRPr lang="en-US" b="0">
              <a:solidFill>
                <a:srgbClr val="000000"/>
              </a:solidFill>
            </a:endParaRPr>
          </a:p>
        </p:txBody>
      </p:sp>
      <p:sp>
        <p:nvSpPr>
          <p:cNvPr id="7" name="Rectangle 27"/>
          <p:cNvSpPr>
            <a:spLocks noGrp="1" noChangeArrowheads="1"/>
          </p:cNvSpPr>
          <p:nvPr>
            <p:ph type="ftr" sz="quarter" idx="11"/>
          </p:nvPr>
        </p:nvSpPr>
        <p:spPr>
          <a:xfrm>
            <a:off x="2971800" y="6248400"/>
            <a:ext cx="3429000" cy="457200"/>
          </a:xfrm>
        </p:spPr>
        <p:txBody>
          <a:bodyPr/>
          <a:lstStyle/>
          <a:p>
            <a:r>
              <a:rPr lang="en-US"/>
              <a:t>(c) Lawrence M. Hinman</a:t>
            </a:r>
            <a:endParaRPr lang="en-US" b="0">
              <a:solidFill>
                <a:srgbClr val="000000"/>
              </a:solidFill>
            </a:endParaRPr>
          </a:p>
        </p:txBody>
      </p:sp>
      <p:sp>
        <p:nvSpPr>
          <p:cNvPr id="8" name="Rectangle 28"/>
          <p:cNvSpPr>
            <a:spLocks noGrp="1" noChangeArrowheads="1"/>
          </p:cNvSpPr>
          <p:nvPr>
            <p:ph type="sldNum" sz="quarter" idx="12"/>
          </p:nvPr>
        </p:nvSpPr>
        <p:spPr>
          <a:xfrm>
            <a:off x="7467600" y="6248400"/>
            <a:ext cx="990600" cy="457200"/>
          </a:xfrm>
        </p:spPr>
        <p:txBody>
          <a:bodyPr/>
          <a:lstStyle/>
          <a:p>
            <a:fld id="{B76C36E7-315C-430C-95BD-42114F094DE8}" type="slidenum">
              <a:rPr lang="en-US"/>
              <a:pPr/>
              <a:t>1</a:t>
            </a:fld>
            <a:endParaRPr lang="en-US" b="0" dirty="0">
              <a:solidFill>
                <a:srgbClr val="000000"/>
              </a:solidFill>
            </a:endParaRPr>
          </a:p>
        </p:txBody>
      </p:sp>
      <p:sp>
        <p:nvSpPr>
          <p:cNvPr id="9" name="Rectangle 8">
            <a:hlinkClick r:id="rId4"/>
          </p:cNvPr>
          <p:cNvSpPr/>
          <p:nvPr/>
        </p:nvSpPr>
        <p:spPr>
          <a:xfrm>
            <a:off x="609600" y="1620699"/>
            <a:ext cx="3003771" cy="1754326"/>
          </a:xfrm>
          <a:prstGeom prst="rect">
            <a:avLst/>
          </a:prstGeom>
          <a:solidFill>
            <a:schemeClr val="bg1"/>
          </a:solid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5400" b="1" dirty="0">
                <a:ln w="11430"/>
                <a:solidFill>
                  <a:srgbClr val="C46A08"/>
                </a:solidFill>
                <a:effectLst>
                  <a:outerShdw blurRad="60007" dist="200025" dir="15000000" sy="30000" kx="-1800000" algn="bl" rotWithShape="0">
                    <a:prstClr val="black">
                      <a:alpha val="32000"/>
                    </a:prstClr>
                  </a:outerShdw>
                </a:effectLst>
                <a:latin typeface="Arial Rounded MT Bold" pitchFamily="34" charset="0"/>
              </a:rPr>
              <a:t>Ethics</a:t>
            </a:r>
          </a:p>
          <a:p>
            <a:r>
              <a:rPr lang="en-US" sz="5400" b="1" dirty="0" smtClean="0">
                <a:ln w="11430"/>
                <a:solidFill>
                  <a:srgbClr val="C46A08"/>
                </a:solidFill>
                <a:effectLst>
                  <a:outerShdw blurRad="60007" dist="200025" dir="15000000" sy="30000" kx="-1800000" algn="bl" rotWithShape="0">
                    <a:prstClr val="black">
                      <a:alpha val="32000"/>
                    </a:prstClr>
                  </a:outerShdw>
                </a:effectLst>
                <a:latin typeface="Arial Rounded MT Bold" pitchFamily="34" charset="0"/>
              </a:rPr>
              <a:t>Updates</a:t>
            </a:r>
            <a:endParaRPr lang="en-US" sz="5400" b="1" cap="none" spc="0" dirty="0">
              <a:ln w="11430"/>
              <a:solidFill>
                <a:srgbClr val="C46A08"/>
              </a:solidFill>
              <a:effectLst>
                <a:outerShdw blurRad="60007" dist="200025" dir="15000000" sy="30000" kx="-1800000" algn="bl" rotWithShape="0">
                  <a:prstClr val="black">
                    <a:alpha val="32000"/>
                  </a:prstClr>
                </a:outerShdw>
              </a:effectLst>
              <a:latin typeface="Arial Rounded MT Bold" pitchFamily="34" charset="0"/>
            </a:endParaRPr>
          </a:p>
        </p:txBody>
      </p:sp>
      <p:sp>
        <p:nvSpPr>
          <p:cNvPr id="2" name="TextBox 1"/>
          <p:cNvSpPr txBox="1"/>
          <p:nvPr/>
        </p:nvSpPr>
        <p:spPr>
          <a:xfrm>
            <a:off x="3352800" y="3581400"/>
            <a:ext cx="4876800" cy="1815882"/>
          </a:xfrm>
          <a:prstGeom prst="rect">
            <a:avLst/>
          </a:prstGeom>
          <a:noFill/>
        </p:spPr>
        <p:txBody>
          <a:bodyPr wrap="square" rtlCol="0">
            <a:spAutoFit/>
          </a:bodyPr>
          <a:lstStyle/>
          <a:p>
            <a:pPr algn="r"/>
            <a:r>
              <a:rPr lang="en-US" dirty="0" smtClean="0">
                <a:latin typeface="Arial"/>
                <a:cs typeface="Arial"/>
              </a:rPr>
              <a:t>Lawrence M. Hinman, Ph.D.</a:t>
            </a:r>
          </a:p>
          <a:p>
            <a:pPr algn="r"/>
            <a:r>
              <a:rPr lang="en-US" sz="2000" dirty="0" smtClean="0">
                <a:solidFill>
                  <a:schemeClr val="tx1">
                    <a:lumMod val="50000"/>
                    <a:lumOff val="50000"/>
                  </a:schemeClr>
                </a:solidFill>
                <a:latin typeface="Arial"/>
                <a:cs typeface="Arial"/>
              </a:rPr>
              <a:t>Emeritus Professor of Philosophy</a:t>
            </a:r>
          </a:p>
          <a:p>
            <a:pPr algn="r"/>
            <a:r>
              <a:rPr lang="en-US" sz="2000" dirty="0" smtClean="0">
                <a:solidFill>
                  <a:schemeClr val="tx1">
                    <a:lumMod val="50000"/>
                    <a:lumOff val="50000"/>
                  </a:schemeClr>
                </a:solidFill>
                <a:latin typeface="Arial"/>
                <a:cs typeface="Arial"/>
              </a:rPr>
              <a:t>University of San Diego</a:t>
            </a:r>
          </a:p>
          <a:p>
            <a:pPr algn="r"/>
            <a:endParaRPr lang="en-US" dirty="0">
              <a:solidFill>
                <a:schemeClr val="tx1">
                  <a:lumMod val="50000"/>
                  <a:lumOff val="50000"/>
                </a:schemeClr>
              </a:solidFill>
              <a:latin typeface="Arial"/>
              <a:cs typeface="Arial"/>
            </a:endParaRPr>
          </a:p>
          <a:p>
            <a:pPr algn="r"/>
            <a:r>
              <a:rPr lang="en-US" sz="2000" dirty="0" smtClean="0">
                <a:solidFill>
                  <a:schemeClr val="tx1">
                    <a:lumMod val="50000"/>
                    <a:lumOff val="50000"/>
                  </a:schemeClr>
                </a:solidFill>
                <a:latin typeface="Arial"/>
                <a:cs typeface="Arial"/>
              </a:rPr>
              <a:t>Last Updated: </a:t>
            </a:r>
            <a:fld id="{9C0C3F89-7C2D-154B-9692-54F6237C62D1}" type="datetime1">
              <a:rPr lang="en-US" sz="2000" smtClean="0">
                <a:solidFill>
                  <a:schemeClr val="tx1">
                    <a:lumMod val="50000"/>
                    <a:lumOff val="50000"/>
                  </a:schemeClr>
                </a:solidFill>
                <a:latin typeface="Arial"/>
                <a:cs typeface="Arial"/>
              </a:rPr>
              <a:pPr algn="r"/>
              <a:t>8/6/16</a:t>
            </a:fld>
            <a:r>
              <a:rPr lang="en-US" sz="2000" dirty="0" smtClean="0">
                <a:solidFill>
                  <a:schemeClr val="tx1">
                    <a:lumMod val="50000"/>
                    <a:lumOff val="50000"/>
                  </a:schemeClr>
                </a:solidFill>
                <a:latin typeface="Arial"/>
                <a:cs typeface="Arial"/>
              </a:rPr>
              <a:t> </a:t>
            </a:r>
            <a:endParaRPr lang="en-US" sz="2000" dirty="0">
              <a:solidFill>
                <a:schemeClr val="tx1">
                  <a:lumMod val="50000"/>
                  <a:lumOff val="50000"/>
                </a:schemeClr>
              </a:solidFill>
              <a:latin typeface="Arial"/>
              <a:cs typeface="Arial"/>
            </a:endParaRPr>
          </a:p>
        </p:txBody>
      </p:sp>
    </p:spTree>
  </p:cSld>
  <p:clrMapOvr>
    <a:masterClrMapping/>
  </p:clrMapOvr>
  <p:transition>
    <p:split orient="vert"/>
    <p:sndAc>
      <p:stSnd>
        <p:snd r:embed="rId3" name="CAMERA.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Contraceptive Use</a:t>
            </a:r>
            <a:endParaRPr lang="en-US" dirty="0"/>
          </a:p>
        </p:txBody>
      </p:sp>
      <p:sp>
        <p:nvSpPr>
          <p:cNvPr id="3" name="Content Placeholder 2"/>
          <p:cNvSpPr>
            <a:spLocks noGrp="1"/>
          </p:cNvSpPr>
          <p:nvPr>
            <p:ph idx="1"/>
          </p:nvPr>
        </p:nvSpPr>
        <p:spPr>
          <a:xfrm>
            <a:off x="457200" y="1447800"/>
            <a:ext cx="8229600" cy="4800600"/>
          </a:xfrm>
        </p:spPr>
        <p:txBody>
          <a:bodyPr>
            <a:noAutofit/>
          </a:bodyPr>
          <a:lstStyle/>
          <a:p>
            <a:r>
              <a:rPr lang="en-US" sz="1800" dirty="0" smtClean="0"/>
              <a:t>54%of </a:t>
            </a:r>
            <a:r>
              <a:rPr lang="en-US" sz="1800" dirty="0"/>
              <a:t>women who have abortions had used a contraceptive method (usually the condom or the pill) during the month they became pregnant. Among those women, 76% of pill users and 49% of condom users report having used their method inconsistently, while 13% of pill users and 14% of condom users report correct use</a:t>
            </a:r>
            <a:r>
              <a:rPr lang="en-US" sz="1800" dirty="0" smtClean="0"/>
              <a:t>.</a:t>
            </a:r>
            <a:endParaRPr lang="en-US" sz="1800" dirty="0"/>
          </a:p>
          <a:p>
            <a:r>
              <a:rPr lang="en-US" sz="1800" dirty="0" smtClean="0"/>
              <a:t>46%of </a:t>
            </a:r>
            <a:r>
              <a:rPr lang="en-US" sz="1800" dirty="0"/>
              <a:t>women who have abortions had not used a contraceptive method during the month they became pregnant. Of these women, 33% had perceived themselves to be at low risk for pregnancy, 32% had had concerns about contraceptive methods, 26% had had unexpected sex and 1% had been forced to have sex</a:t>
            </a:r>
            <a:r>
              <a:rPr lang="en-US" sz="1800" dirty="0" smtClean="0"/>
              <a:t>.</a:t>
            </a:r>
            <a:endParaRPr lang="en-US" sz="1800" dirty="0"/>
          </a:p>
          <a:p>
            <a:r>
              <a:rPr lang="en-US" sz="1800" dirty="0" smtClean="0"/>
              <a:t>8%of </a:t>
            </a:r>
            <a:r>
              <a:rPr lang="en-US" sz="1800" dirty="0"/>
              <a:t>women who have abortions have never used a method of birth control; nonuse is greatest among those who are young, poor, black, Hispanic or less educated</a:t>
            </a:r>
            <a:r>
              <a:rPr lang="en-US" sz="1800" dirty="0" smtClean="0"/>
              <a:t>.</a:t>
            </a:r>
            <a:endParaRPr lang="en-US" sz="1800" dirty="0"/>
          </a:p>
          <a:p>
            <a:r>
              <a:rPr lang="en-US" sz="1800" b="1" dirty="0" smtClean="0"/>
              <a:t>About </a:t>
            </a:r>
            <a:r>
              <a:rPr lang="en-US" sz="1800" b="1" dirty="0"/>
              <a:t>half of unintended pregnancies occur among the 11% of women who are at risk for unintended pregnancy but are not using contraceptives</a:t>
            </a:r>
            <a:r>
              <a:rPr lang="en-US" sz="1800" dirty="0"/>
              <a:t>. Most of these women have practiced contraception in the past</a:t>
            </a:r>
            <a:r>
              <a:rPr lang="en-US" sz="1800" dirty="0" smtClean="0"/>
              <a:t>.</a:t>
            </a:r>
            <a:endParaRPr lang="en-US" sz="1800" dirty="0"/>
          </a:p>
          <a:p>
            <a:pPr marL="0" indent="0">
              <a:buNone/>
            </a:pPr>
            <a:endParaRPr lang="en-US" sz="1000" b="1" dirty="0" smtClean="0"/>
          </a:p>
          <a:p>
            <a:pPr marL="0" indent="0">
              <a:buNone/>
            </a:pPr>
            <a:r>
              <a:rPr lang="en-US" sz="1000" b="1" dirty="0" smtClean="0"/>
              <a:t>Source: </a:t>
            </a:r>
            <a:r>
              <a:rPr lang="en-US" sz="1000" b="1" dirty="0" smtClean="0">
                <a:hlinkClick r:id="rId4"/>
              </a:rPr>
              <a:t>Guttmacher Institute</a:t>
            </a:r>
            <a:endParaRPr lang="en-US" sz="1000" b="1" dirty="0"/>
          </a:p>
        </p:txBody>
      </p:sp>
      <p:sp>
        <p:nvSpPr>
          <p:cNvPr id="4" name="Date Placeholder 3"/>
          <p:cNvSpPr>
            <a:spLocks noGrp="1"/>
          </p:cNvSpPr>
          <p:nvPr>
            <p:ph type="dt" sz="half" idx="10"/>
          </p:nvPr>
        </p:nvSpPr>
        <p:spPr/>
        <p:txBody>
          <a:bodyPr/>
          <a:lstStyle/>
          <a:p>
            <a:pPr>
              <a:defRPr/>
            </a:pPr>
            <a:fld id="{3CA6CC51-04DE-495E-A96E-B36D8A1FFB1C}" type="datetime1">
              <a:rPr lang="en-US" smtClean="0"/>
              <a:pPr>
                <a:defRPr/>
              </a:pPr>
              <a:t>8/6/16</a:t>
            </a:fld>
            <a:endParaRPr lang="en-US" b="0">
              <a:solidFill>
                <a:schemeClr val="tx1"/>
              </a:solidFill>
            </a:endParaRPr>
          </a:p>
        </p:txBody>
      </p:sp>
      <p:sp>
        <p:nvSpPr>
          <p:cNvPr id="5" name="Footer Placeholder 4"/>
          <p:cNvSpPr>
            <a:spLocks noGrp="1"/>
          </p:cNvSpPr>
          <p:nvPr>
            <p:ph type="ftr" sz="quarter" idx="11"/>
          </p:nvPr>
        </p:nvSpPr>
        <p:spPr/>
        <p:txBody>
          <a:bodyPr/>
          <a:lstStyle/>
          <a:p>
            <a:pPr>
              <a:defRPr/>
            </a:pPr>
            <a:r>
              <a:rPr lang="en-US" smtClean="0"/>
              <a:t>(c) Lawrence M. Hinman</a:t>
            </a:r>
            <a:endParaRPr lang="en-US" b="0">
              <a:solidFill>
                <a:schemeClr val="tx1"/>
              </a:solidFill>
            </a:endParaRPr>
          </a:p>
        </p:txBody>
      </p:sp>
      <p:sp>
        <p:nvSpPr>
          <p:cNvPr id="6" name="Slide Number Placeholder 5"/>
          <p:cNvSpPr>
            <a:spLocks noGrp="1"/>
          </p:cNvSpPr>
          <p:nvPr>
            <p:ph type="sldNum" sz="quarter" idx="12"/>
          </p:nvPr>
        </p:nvSpPr>
        <p:spPr/>
        <p:txBody>
          <a:bodyPr/>
          <a:lstStyle/>
          <a:p>
            <a:pPr>
              <a:defRPr/>
            </a:pPr>
            <a:fld id="{6251A081-CD58-42FB-9DB2-A62E442F716D}" type="slidenum">
              <a:rPr lang="en-US" smtClean="0"/>
              <a:pPr>
                <a:defRPr/>
              </a:pPr>
              <a:t>10</a:t>
            </a:fld>
            <a:endParaRPr lang="en-US" b="0">
              <a:solidFill>
                <a:schemeClr val="tx1"/>
              </a:solidFill>
            </a:endParaRPr>
          </a:p>
        </p:txBody>
      </p:sp>
    </p:spTree>
    <p:extLst>
      <p:ext uri="{BB962C8B-B14F-4D97-AF65-F5344CB8AC3E}">
        <p14:creationId xmlns:p14="http://schemas.microsoft.com/office/powerpoint/2010/main" val="505907930"/>
      </p:ext>
    </p:extLst>
  </p:cSld>
  <p:clrMapOvr>
    <a:masterClrMapping/>
  </p:clrMapOvr>
  <p:transition>
    <p:split orient="vert"/>
    <p:sndAc>
      <p:stSnd>
        <p:snd r:embed="rId3" name="CAMERA.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When abortions occur</a:t>
            </a:r>
            <a:endParaRPr lang="en-US" dirty="0"/>
          </a:p>
        </p:txBody>
      </p:sp>
      <p:sp>
        <p:nvSpPr>
          <p:cNvPr id="3" name="Content Placeholder 2"/>
          <p:cNvSpPr>
            <a:spLocks noGrp="1"/>
          </p:cNvSpPr>
          <p:nvPr>
            <p:ph idx="1"/>
          </p:nvPr>
        </p:nvSpPr>
        <p:spPr>
          <a:xfrm>
            <a:off x="457200" y="1447800"/>
            <a:ext cx="8229600" cy="4800600"/>
          </a:xfrm>
        </p:spPr>
        <p:txBody>
          <a:bodyPr>
            <a:noAutofit/>
          </a:bodyPr>
          <a:lstStyle/>
          <a:p>
            <a:pPr marL="0" indent="0">
              <a:buNone/>
            </a:pPr>
            <a:r>
              <a:rPr lang="en-US" sz="1600" b="1" dirty="0" smtClean="0"/>
              <a:t>88% of abortions occur in the first 12 weeks of the pregnancy (2006 stats)</a:t>
            </a:r>
          </a:p>
          <a:p>
            <a:pPr marL="0" indent="0">
              <a:buNone/>
            </a:pPr>
            <a:endParaRPr lang="en-US" sz="1600" b="1" dirty="0"/>
          </a:p>
          <a:p>
            <a:pPr marL="0" indent="0">
              <a:buNone/>
            </a:pPr>
            <a:endParaRPr lang="en-US" sz="1600" b="1" dirty="0" smtClean="0"/>
          </a:p>
          <a:p>
            <a:pPr marL="0" indent="0">
              <a:buNone/>
            </a:pPr>
            <a:endParaRPr lang="en-US" sz="1600" b="1" dirty="0"/>
          </a:p>
          <a:p>
            <a:pPr marL="0" indent="0">
              <a:buNone/>
            </a:pPr>
            <a:endParaRPr lang="en-US" sz="1600" b="1" dirty="0" smtClean="0"/>
          </a:p>
          <a:p>
            <a:pPr marL="0" indent="0">
              <a:buNone/>
            </a:pPr>
            <a:endParaRPr lang="en-US" sz="1600" b="1" dirty="0"/>
          </a:p>
          <a:p>
            <a:pPr marL="0" indent="0">
              <a:buNone/>
            </a:pPr>
            <a:endParaRPr lang="en-US" sz="1600" b="1" dirty="0" smtClean="0"/>
          </a:p>
          <a:p>
            <a:pPr marL="0" indent="0">
              <a:buNone/>
            </a:pPr>
            <a:endParaRPr lang="en-US" sz="1600" b="1" dirty="0"/>
          </a:p>
          <a:p>
            <a:pPr marL="0" indent="0">
              <a:buNone/>
            </a:pPr>
            <a:endParaRPr lang="en-US" sz="1600" b="1" dirty="0" smtClean="0"/>
          </a:p>
          <a:p>
            <a:pPr marL="0" indent="0">
              <a:buNone/>
            </a:pPr>
            <a:endParaRPr lang="en-US" sz="1600" b="1" dirty="0"/>
          </a:p>
          <a:p>
            <a:pPr marL="0" indent="0">
              <a:buNone/>
            </a:pPr>
            <a:endParaRPr lang="en-US" sz="1600" b="1" dirty="0" smtClean="0"/>
          </a:p>
          <a:p>
            <a:pPr marL="0" indent="0">
              <a:buNone/>
            </a:pPr>
            <a:endParaRPr lang="en-US" sz="1600" b="1" dirty="0"/>
          </a:p>
          <a:p>
            <a:pPr marL="0" indent="0">
              <a:buNone/>
            </a:pPr>
            <a:endParaRPr lang="en-US" sz="1600" b="1" dirty="0"/>
          </a:p>
          <a:p>
            <a:pPr marL="0" indent="0">
              <a:buNone/>
            </a:pPr>
            <a:endParaRPr lang="en-US" sz="1600" b="1" dirty="0" smtClean="0"/>
          </a:p>
          <a:p>
            <a:pPr marL="0" indent="0">
              <a:buNone/>
            </a:pPr>
            <a:endParaRPr lang="en-US" sz="1000" b="1" dirty="0" smtClean="0"/>
          </a:p>
          <a:p>
            <a:pPr marL="0" indent="0">
              <a:buNone/>
            </a:pPr>
            <a:r>
              <a:rPr lang="en-US" sz="1000" b="1" dirty="0" smtClean="0"/>
              <a:t>Source: </a:t>
            </a:r>
            <a:r>
              <a:rPr lang="en-US" sz="1000" b="1" dirty="0" smtClean="0">
                <a:hlinkClick r:id="rId4"/>
              </a:rPr>
              <a:t>Guttmacher Institute</a:t>
            </a:r>
            <a:endParaRPr lang="en-US" sz="1000" b="1" dirty="0"/>
          </a:p>
        </p:txBody>
      </p:sp>
      <p:sp>
        <p:nvSpPr>
          <p:cNvPr id="4" name="Date Placeholder 3"/>
          <p:cNvSpPr>
            <a:spLocks noGrp="1"/>
          </p:cNvSpPr>
          <p:nvPr>
            <p:ph type="dt" sz="half" idx="10"/>
          </p:nvPr>
        </p:nvSpPr>
        <p:spPr/>
        <p:txBody>
          <a:bodyPr/>
          <a:lstStyle/>
          <a:p>
            <a:pPr>
              <a:defRPr/>
            </a:pPr>
            <a:fld id="{3CA6CC51-04DE-495E-A96E-B36D8A1FFB1C}" type="datetime1">
              <a:rPr lang="en-US" smtClean="0"/>
              <a:pPr>
                <a:defRPr/>
              </a:pPr>
              <a:t>8/6/16</a:t>
            </a:fld>
            <a:endParaRPr lang="en-US" b="0">
              <a:solidFill>
                <a:schemeClr val="tx1"/>
              </a:solidFill>
            </a:endParaRPr>
          </a:p>
        </p:txBody>
      </p:sp>
      <p:sp>
        <p:nvSpPr>
          <p:cNvPr id="5" name="Footer Placeholder 4"/>
          <p:cNvSpPr>
            <a:spLocks noGrp="1"/>
          </p:cNvSpPr>
          <p:nvPr>
            <p:ph type="ftr" sz="quarter" idx="11"/>
          </p:nvPr>
        </p:nvSpPr>
        <p:spPr/>
        <p:txBody>
          <a:bodyPr/>
          <a:lstStyle/>
          <a:p>
            <a:pPr>
              <a:defRPr/>
            </a:pPr>
            <a:r>
              <a:rPr lang="en-US" smtClean="0"/>
              <a:t>(c) Lawrence M. Hinman</a:t>
            </a:r>
            <a:endParaRPr lang="en-US" b="0">
              <a:solidFill>
                <a:schemeClr val="tx1"/>
              </a:solidFill>
            </a:endParaRPr>
          </a:p>
        </p:txBody>
      </p:sp>
      <p:sp>
        <p:nvSpPr>
          <p:cNvPr id="6" name="Slide Number Placeholder 5"/>
          <p:cNvSpPr>
            <a:spLocks noGrp="1"/>
          </p:cNvSpPr>
          <p:nvPr>
            <p:ph type="sldNum" sz="quarter" idx="12"/>
          </p:nvPr>
        </p:nvSpPr>
        <p:spPr/>
        <p:txBody>
          <a:bodyPr/>
          <a:lstStyle/>
          <a:p>
            <a:pPr>
              <a:defRPr/>
            </a:pPr>
            <a:fld id="{6251A081-CD58-42FB-9DB2-A62E442F716D}" type="slidenum">
              <a:rPr lang="en-US" smtClean="0"/>
              <a:pPr>
                <a:defRPr/>
              </a:pPr>
              <a:t>11</a:t>
            </a:fld>
            <a:endParaRPr lang="en-US" b="0">
              <a:solidFill>
                <a:schemeClr val="tx1"/>
              </a:solidFill>
            </a:endParaRPr>
          </a:p>
        </p:txBody>
      </p:sp>
      <p:pic>
        <p:nvPicPr>
          <p:cNvPr id="7" name="Picture 6"/>
          <p:cNvPicPr>
            <a:picLocks noChangeAspect="1"/>
          </p:cNvPicPr>
          <p:nvPr/>
        </p:nvPicPr>
        <p:blipFill>
          <a:blip r:embed="rId5"/>
          <a:stretch>
            <a:fillRect/>
          </a:stretch>
        </p:blipFill>
        <p:spPr>
          <a:xfrm>
            <a:off x="1397000" y="1816100"/>
            <a:ext cx="6350000" cy="3213100"/>
          </a:xfrm>
          <a:prstGeom prst="rect">
            <a:avLst/>
          </a:prstGeom>
        </p:spPr>
      </p:pic>
    </p:spTree>
    <p:extLst>
      <p:ext uri="{BB962C8B-B14F-4D97-AF65-F5344CB8AC3E}">
        <p14:creationId xmlns:p14="http://schemas.microsoft.com/office/powerpoint/2010/main" val="3031357320"/>
      </p:ext>
    </p:extLst>
  </p:cSld>
  <p:clrMapOvr>
    <a:masterClrMapping/>
  </p:clrMapOvr>
  <p:transition>
    <p:split orient="vert"/>
    <p:sndAc>
      <p:stSnd>
        <p:snd r:embed="rId3" name="CAMERA.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Safety</a:t>
            </a:r>
            <a:endParaRPr lang="en-US" dirty="0"/>
          </a:p>
        </p:txBody>
      </p:sp>
      <p:sp>
        <p:nvSpPr>
          <p:cNvPr id="3" name="Content Placeholder 2"/>
          <p:cNvSpPr>
            <a:spLocks noGrp="1"/>
          </p:cNvSpPr>
          <p:nvPr>
            <p:ph idx="1"/>
          </p:nvPr>
        </p:nvSpPr>
        <p:spPr>
          <a:xfrm>
            <a:off x="457200" y="1447800"/>
            <a:ext cx="8229600" cy="4800600"/>
          </a:xfrm>
        </p:spPr>
        <p:txBody>
          <a:bodyPr>
            <a:noAutofit/>
          </a:bodyPr>
          <a:lstStyle/>
          <a:p>
            <a:r>
              <a:rPr lang="en-US" sz="1600" dirty="0"/>
              <a:t>Abortion is one of the safest medical procedures, with minimal—less than 0.05%—risk of major complications that might not need hospital care</a:t>
            </a:r>
            <a:r>
              <a:rPr lang="en-US" sz="1600" dirty="0" smtClean="0"/>
              <a:t>.</a:t>
            </a:r>
            <a:endParaRPr lang="en-US" sz="1600" dirty="0"/>
          </a:p>
          <a:p>
            <a:r>
              <a:rPr lang="en-US" sz="1600" b="1" dirty="0" smtClean="0"/>
              <a:t>Abortions </a:t>
            </a:r>
            <a:r>
              <a:rPr lang="en-US" sz="1600" b="1" dirty="0"/>
              <a:t>performed in the first trimester pose virtually no long-term risk </a:t>
            </a:r>
            <a:r>
              <a:rPr lang="en-US" sz="1600" dirty="0"/>
              <a:t>of such problems as infertility, ectopic pregnancy, spontaneous abortion (miscarriage) or birth defect, and little or no risk of preterm or low-birth-weight deliveries</a:t>
            </a:r>
            <a:r>
              <a:rPr lang="en-US" sz="1600" dirty="0" smtClean="0"/>
              <a:t>.</a:t>
            </a:r>
            <a:endParaRPr lang="en-US" sz="1600" dirty="0"/>
          </a:p>
          <a:p>
            <a:r>
              <a:rPr lang="en-US" sz="1600" dirty="0" smtClean="0"/>
              <a:t>Exhaustive </a:t>
            </a:r>
            <a:r>
              <a:rPr lang="en-US" sz="1600" dirty="0"/>
              <a:t>reviews by panels convened by the U.S. and British governments have concluded that there is no association between abortion and breast cancer. There is also no indication that abortion is a risk factor for other cancers</a:t>
            </a:r>
            <a:r>
              <a:rPr lang="en-US" sz="1600" dirty="0" smtClean="0"/>
              <a:t>.</a:t>
            </a:r>
            <a:endParaRPr lang="en-US" sz="1600" dirty="0"/>
          </a:p>
          <a:p>
            <a:r>
              <a:rPr lang="en-US" sz="1600" dirty="0" smtClean="0"/>
              <a:t>In </a:t>
            </a:r>
            <a:r>
              <a:rPr lang="en-US" sz="1600" dirty="0"/>
              <a:t>repeated studies since the early 1980s, leading experts have concluded that abortion does not pose a hazard to women’s mental health</a:t>
            </a:r>
            <a:r>
              <a:rPr lang="en-US" sz="1600" dirty="0" smtClean="0"/>
              <a:t>.</a:t>
            </a:r>
            <a:endParaRPr lang="en-US" sz="1600" dirty="0"/>
          </a:p>
          <a:p>
            <a:r>
              <a:rPr lang="en-US" sz="1600" b="1" dirty="0" smtClean="0"/>
              <a:t>The </a:t>
            </a:r>
            <a:r>
              <a:rPr lang="en-US" sz="1600" b="1" dirty="0"/>
              <a:t>risk of death associated with abortion increases with the length of pregnancy</a:t>
            </a:r>
            <a:r>
              <a:rPr lang="en-US" sz="1600" dirty="0"/>
              <a:t>, from one death for every one million abortions at or before eight weeks to one per 29,000 at 16–20 weeks—and one per 11,000 at 21 or more weeks</a:t>
            </a:r>
            <a:r>
              <a:rPr lang="en-US" sz="1600" dirty="0" smtClean="0"/>
              <a:t>.</a:t>
            </a:r>
            <a:endParaRPr lang="en-US" sz="1600" dirty="0"/>
          </a:p>
          <a:p>
            <a:r>
              <a:rPr lang="en-US" sz="1600" b="1" dirty="0" smtClean="0"/>
              <a:t>Fifty</a:t>
            </a:r>
            <a:r>
              <a:rPr lang="en-US" sz="1600" b="1" dirty="0"/>
              <a:t>-eight percent of abortion patients say they would have liked to have had their abortion earlier</a:t>
            </a:r>
            <a:r>
              <a:rPr lang="en-US" sz="1600" dirty="0"/>
              <a:t>. Nearly 60% of women who experienced a delay in obtaining an abortion cite the time it took to make arrangements and raise money</a:t>
            </a:r>
            <a:r>
              <a:rPr lang="en-US" sz="1600" dirty="0" smtClean="0"/>
              <a:t>.</a:t>
            </a:r>
            <a:endParaRPr lang="en-US" sz="1600" dirty="0"/>
          </a:p>
          <a:p>
            <a:r>
              <a:rPr lang="en-US" sz="1600" b="1" dirty="0" smtClean="0"/>
              <a:t>Teens </a:t>
            </a:r>
            <a:r>
              <a:rPr lang="en-US" sz="1600" b="1" dirty="0"/>
              <a:t>are more likely than older women to delay having an abortion until after 15 weeks of pregnancy</a:t>
            </a:r>
            <a:r>
              <a:rPr lang="en-US" sz="1600" dirty="0"/>
              <a:t>, when the medical risks associated with abortion are significantly higher.</a:t>
            </a:r>
            <a:endParaRPr lang="en-US" sz="1600" b="1" dirty="0" smtClean="0"/>
          </a:p>
          <a:p>
            <a:pPr marL="0" indent="0">
              <a:buNone/>
            </a:pPr>
            <a:r>
              <a:rPr lang="en-US" sz="1000" b="1" dirty="0" smtClean="0"/>
              <a:t>Source: </a:t>
            </a:r>
            <a:r>
              <a:rPr lang="en-US" sz="1000" b="1" dirty="0" smtClean="0">
                <a:hlinkClick r:id="rId4"/>
              </a:rPr>
              <a:t>Guttmacher Institute</a:t>
            </a:r>
            <a:endParaRPr lang="en-US" sz="1000" b="1" dirty="0"/>
          </a:p>
        </p:txBody>
      </p:sp>
      <p:sp>
        <p:nvSpPr>
          <p:cNvPr id="4" name="Date Placeholder 3"/>
          <p:cNvSpPr>
            <a:spLocks noGrp="1"/>
          </p:cNvSpPr>
          <p:nvPr>
            <p:ph type="dt" sz="half" idx="10"/>
          </p:nvPr>
        </p:nvSpPr>
        <p:spPr/>
        <p:txBody>
          <a:bodyPr/>
          <a:lstStyle/>
          <a:p>
            <a:pPr>
              <a:defRPr/>
            </a:pPr>
            <a:fld id="{3CA6CC51-04DE-495E-A96E-B36D8A1FFB1C}" type="datetime1">
              <a:rPr lang="en-US" smtClean="0"/>
              <a:pPr>
                <a:defRPr/>
              </a:pPr>
              <a:t>8/6/16</a:t>
            </a:fld>
            <a:endParaRPr lang="en-US" b="0">
              <a:solidFill>
                <a:schemeClr val="tx1"/>
              </a:solidFill>
            </a:endParaRPr>
          </a:p>
        </p:txBody>
      </p:sp>
      <p:sp>
        <p:nvSpPr>
          <p:cNvPr id="5" name="Footer Placeholder 4"/>
          <p:cNvSpPr>
            <a:spLocks noGrp="1"/>
          </p:cNvSpPr>
          <p:nvPr>
            <p:ph type="ftr" sz="quarter" idx="11"/>
          </p:nvPr>
        </p:nvSpPr>
        <p:spPr/>
        <p:txBody>
          <a:bodyPr/>
          <a:lstStyle/>
          <a:p>
            <a:pPr>
              <a:defRPr/>
            </a:pPr>
            <a:r>
              <a:rPr lang="en-US" smtClean="0"/>
              <a:t>(c) Lawrence M. Hinman</a:t>
            </a:r>
            <a:endParaRPr lang="en-US" b="0">
              <a:solidFill>
                <a:schemeClr val="tx1"/>
              </a:solidFill>
            </a:endParaRPr>
          </a:p>
        </p:txBody>
      </p:sp>
      <p:sp>
        <p:nvSpPr>
          <p:cNvPr id="6" name="Slide Number Placeholder 5"/>
          <p:cNvSpPr>
            <a:spLocks noGrp="1"/>
          </p:cNvSpPr>
          <p:nvPr>
            <p:ph type="sldNum" sz="quarter" idx="12"/>
          </p:nvPr>
        </p:nvSpPr>
        <p:spPr/>
        <p:txBody>
          <a:bodyPr/>
          <a:lstStyle/>
          <a:p>
            <a:pPr>
              <a:defRPr/>
            </a:pPr>
            <a:fld id="{6251A081-CD58-42FB-9DB2-A62E442F716D}" type="slidenum">
              <a:rPr lang="en-US" smtClean="0"/>
              <a:pPr>
                <a:defRPr/>
              </a:pPr>
              <a:t>12</a:t>
            </a:fld>
            <a:endParaRPr lang="en-US" b="0">
              <a:solidFill>
                <a:schemeClr val="tx1"/>
              </a:solidFill>
            </a:endParaRPr>
          </a:p>
        </p:txBody>
      </p:sp>
    </p:spTree>
    <p:extLst>
      <p:ext uri="{BB962C8B-B14F-4D97-AF65-F5344CB8AC3E}">
        <p14:creationId xmlns:p14="http://schemas.microsoft.com/office/powerpoint/2010/main" val="868748926"/>
      </p:ext>
    </p:extLst>
  </p:cSld>
  <p:clrMapOvr>
    <a:masterClrMapping/>
  </p:clrMapOvr>
  <p:transition>
    <p:split orient="vert"/>
    <p:sndAc>
      <p:stSnd>
        <p:snd r:embed="rId3" name="CAMERA.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Safety</a:t>
            </a:r>
            <a:endParaRPr lang="en-US" dirty="0"/>
          </a:p>
        </p:txBody>
      </p:sp>
      <p:sp>
        <p:nvSpPr>
          <p:cNvPr id="3" name="Content Placeholder 2"/>
          <p:cNvSpPr>
            <a:spLocks noGrp="1"/>
          </p:cNvSpPr>
          <p:nvPr>
            <p:ph idx="1"/>
          </p:nvPr>
        </p:nvSpPr>
        <p:spPr>
          <a:xfrm>
            <a:off x="457200" y="1447800"/>
            <a:ext cx="8229600" cy="4800600"/>
          </a:xfrm>
        </p:spPr>
        <p:txBody>
          <a:bodyPr>
            <a:noAutofit/>
          </a:bodyPr>
          <a:lstStyle/>
          <a:p>
            <a:r>
              <a:rPr lang="en-US" sz="1600" dirty="0"/>
              <a:t>Abortion is one of the safest medical procedures, with minimal—less than 0.05%—risk of major complications that might not need hospital care</a:t>
            </a:r>
            <a:r>
              <a:rPr lang="en-US" sz="1600" dirty="0" smtClean="0"/>
              <a:t>.</a:t>
            </a:r>
            <a:endParaRPr lang="en-US" sz="1600" dirty="0"/>
          </a:p>
          <a:p>
            <a:r>
              <a:rPr lang="en-US" sz="1600" b="1" dirty="0" smtClean="0"/>
              <a:t>Abortions </a:t>
            </a:r>
            <a:r>
              <a:rPr lang="en-US" sz="1600" b="1" dirty="0"/>
              <a:t>performed in the first trimester pose virtually no long-term risk </a:t>
            </a:r>
            <a:r>
              <a:rPr lang="en-US" sz="1600" dirty="0"/>
              <a:t>of such problems as infertility, ectopic pregnancy, spontaneous abortion (miscarriage) or birth defect, and little or no risk of preterm or low-birth-weight deliveries</a:t>
            </a:r>
            <a:r>
              <a:rPr lang="en-US" sz="1600" dirty="0" smtClean="0"/>
              <a:t>.</a:t>
            </a:r>
            <a:endParaRPr lang="en-US" sz="1600" dirty="0"/>
          </a:p>
          <a:p>
            <a:r>
              <a:rPr lang="en-US" sz="1600" dirty="0" smtClean="0"/>
              <a:t>Exhaustive </a:t>
            </a:r>
            <a:r>
              <a:rPr lang="en-US" sz="1600" dirty="0"/>
              <a:t>reviews by panels convened by the U.S. and British governments have concluded that there is no association between abortion and breast cancer. There is also no indication that abortion is a risk factor for other cancers</a:t>
            </a:r>
            <a:r>
              <a:rPr lang="en-US" sz="1600" dirty="0" smtClean="0"/>
              <a:t>.</a:t>
            </a:r>
            <a:endParaRPr lang="en-US" sz="1600" dirty="0"/>
          </a:p>
          <a:p>
            <a:r>
              <a:rPr lang="en-US" sz="1600" dirty="0" smtClean="0"/>
              <a:t>In </a:t>
            </a:r>
            <a:r>
              <a:rPr lang="en-US" sz="1600" dirty="0"/>
              <a:t>repeated studies since the early 1980s, leading experts have concluded that abortion does not pose a hazard to women’s mental health</a:t>
            </a:r>
            <a:r>
              <a:rPr lang="en-US" sz="1600" dirty="0" smtClean="0"/>
              <a:t>.</a:t>
            </a:r>
            <a:endParaRPr lang="en-US" sz="1600" dirty="0"/>
          </a:p>
          <a:p>
            <a:r>
              <a:rPr lang="en-US" sz="1600" b="1" dirty="0" smtClean="0"/>
              <a:t>The </a:t>
            </a:r>
            <a:r>
              <a:rPr lang="en-US" sz="1600" b="1" dirty="0"/>
              <a:t>risk of death associated with abortion increases with the length of pregnancy</a:t>
            </a:r>
            <a:r>
              <a:rPr lang="en-US" sz="1600" dirty="0"/>
              <a:t>, from one death for every one million abortions at or before eight weeks to one per 29,000 at 16–20 weeks—and one per 11,000 at 21 or more weeks</a:t>
            </a:r>
            <a:r>
              <a:rPr lang="en-US" sz="1600" dirty="0" smtClean="0"/>
              <a:t>.</a:t>
            </a:r>
            <a:endParaRPr lang="en-US" sz="1600" dirty="0"/>
          </a:p>
          <a:p>
            <a:r>
              <a:rPr lang="en-US" sz="1600" b="1" dirty="0" smtClean="0"/>
              <a:t>Fifty</a:t>
            </a:r>
            <a:r>
              <a:rPr lang="en-US" sz="1600" b="1" dirty="0"/>
              <a:t>-eight percent of abortion patients say they would have liked to have had their abortion earlier</a:t>
            </a:r>
            <a:r>
              <a:rPr lang="en-US" sz="1600" dirty="0"/>
              <a:t>. Nearly 60% of women who experienced a delay in obtaining an abortion cite the time it took to make arrangements and raise money</a:t>
            </a:r>
            <a:r>
              <a:rPr lang="en-US" sz="1600" dirty="0" smtClean="0"/>
              <a:t>.</a:t>
            </a:r>
            <a:endParaRPr lang="en-US" sz="1600" dirty="0"/>
          </a:p>
          <a:p>
            <a:r>
              <a:rPr lang="en-US" sz="1600" b="1" dirty="0" smtClean="0"/>
              <a:t>Teens </a:t>
            </a:r>
            <a:r>
              <a:rPr lang="en-US" sz="1600" b="1" dirty="0"/>
              <a:t>are more likely than older women to delay having an abortion until after 15 weeks of pregnancy</a:t>
            </a:r>
            <a:r>
              <a:rPr lang="en-US" sz="1600" dirty="0"/>
              <a:t>, when the medical risks associated with abortion are significantly higher.</a:t>
            </a:r>
            <a:endParaRPr lang="en-US" sz="1600" b="1" dirty="0" smtClean="0"/>
          </a:p>
          <a:p>
            <a:pPr marL="0" indent="0">
              <a:buNone/>
            </a:pPr>
            <a:r>
              <a:rPr lang="en-US" sz="1000" b="1" dirty="0" smtClean="0"/>
              <a:t>Source: </a:t>
            </a:r>
            <a:r>
              <a:rPr lang="en-US" sz="1000" b="1" dirty="0" smtClean="0">
                <a:hlinkClick r:id="rId4"/>
              </a:rPr>
              <a:t>Guttmacher Institute</a:t>
            </a:r>
            <a:endParaRPr lang="en-US" sz="1000" b="1" dirty="0"/>
          </a:p>
        </p:txBody>
      </p:sp>
      <p:sp>
        <p:nvSpPr>
          <p:cNvPr id="4" name="Date Placeholder 3"/>
          <p:cNvSpPr>
            <a:spLocks noGrp="1"/>
          </p:cNvSpPr>
          <p:nvPr>
            <p:ph type="dt" sz="half" idx="10"/>
          </p:nvPr>
        </p:nvSpPr>
        <p:spPr/>
        <p:txBody>
          <a:bodyPr/>
          <a:lstStyle/>
          <a:p>
            <a:pPr>
              <a:defRPr/>
            </a:pPr>
            <a:fld id="{3CA6CC51-04DE-495E-A96E-B36D8A1FFB1C}" type="datetime1">
              <a:rPr lang="en-US" smtClean="0"/>
              <a:pPr>
                <a:defRPr/>
              </a:pPr>
              <a:t>8/6/16</a:t>
            </a:fld>
            <a:endParaRPr lang="en-US" b="0">
              <a:solidFill>
                <a:schemeClr val="tx1"/>
              </a:solidFill>
            </a:endParaRPr>
          </a:p>
        </p:txBody>
      </p:sp>
      <p:sp>
        <p:nvSpPr>
          <p:cNvPr id="5" name="Footer Placeholder 4"/>
          <p:cNvSpPr>
            <a:spLocks noGrp="1"/>
          </p:cNvSpPr>
          <p:nvPr>
            <p:ph type="ftr" sz="quarter" idx="11"/>
          </p:nvPr>
        </p:nvSpPr>
        <p:spPr/>
        <p:txBody>
          <a:bodyPr/>
          <a:lstStyle/>
          <a:p>
            <a:pPr>
              <a:defRPr/>
            </a:pPr>
            <a:r>
              <a:rPr lang="en-US" smtClean="0"/>
              <a:t>(c) Lawrence M. Hinman</a:t>
            </a:r>
            <a:endParaRPr lang="en-US" b="0">
              <a:solidFill>
                <a:schemeClr val="tx1"/>
              </a:solidFill>
            </a:endParaRPr>
          </a:p>
        </p:txBody>
      </p:sp>
      <p:sp>
        <p:nvSpPr>
          <p:cNvPr id="6" name="Slide Number Placeholder 5"/>
          <p:cNvSpPr>
            <a:spLocks noGrp="1"/>
          </p:cNvSpPr>
          <p:nvPr>
            <p:ph type="sldNum" sz="quarter" idx="12"/>
          </p:nvPr>
        </p:nvSpPr>
        <p:spPr/>
        <p:txBody>
          <a:bodyPr/>
          <a:lstStyle/>
          <a:p>
            <a:pPr>
              <a:defRPr/>
            </a:pPr>
            <a:fld id="{6251A081-CD58-42FB-9DB2-A62E442F716D}" type="slidenum">
              <a:rPr lang="en-US" smtClean="0"/>
              <a:pPr>
                <a:defRPr/>
              </a:pPr>
              <a:t>13</a:t>
            </a:fld>
            <a:endParaRPr lang="en-US" b="0">
              <a:solidFill>
                <a:schemeClr val="tx1"/>
              </a:solidFill>
            </a:endParaRPr>
          </a:p>
        </p:txBody>
      </p:sp>
    </p:spTree>
    <p:extLst>
      <p:ext uri="{BB962C8B-B14F-4D97-AF65-F5344CB8AC3E}">
        <p14:creationId xmlns:p14="http://schemas.microsoft.com/office/powerpoint/2010/main" val="2393668991"/>
      </p:ext>
    </p:extLst>
  </p:cSld>
  <p:clrMapOvr>
    <a:masterClrMapping/>
  </p:clrMapOvr>
  <p:transition>
    <p:split orient="vert"/>
    <p:sndAc>
      <p:stSnd>
        <p:snd r:embed="rId3" name="CAMERA.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Part Two</a:t>
            </a: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dirty="0" smtClean="0">
                <a:solidFill>
                  <a:srgbClr val="7F7F7F"/>
                </a:solidFill>
              </a:rPr>
              <a:t>The Philosophical Arguments</a:t>
            </a:r>
            <a:endParaRPr lang="en-US" dirty="0">
              <a:solidFill>
                <a:srgbClr val="7F7F7F"/>
              </a:solidFill>
            </a:endParaRPr>
          </a:p>
        </p:txBody>
      </p:sp>
      <p:sp>
        <p:nvSpPr>
          <p:cNvPr id="4" name="Date Placeholder 3"/>
          <p:cNvSpPr>
            <a:spLocks noGrp="1"/>
          </p:cNvSpPr>
          <p:nvPr>
            <p:ph type="dt" sz="half" idx="10"/>
          </p:nvPr>
        </p:nvSpPr>
        <p:spPr/>
        <p:txBody>
          <a:bodyPr/>
          <a:lstStyle/>
          <a:p>
            <a:pPr>
              <a:defRPr/>
            </a:pPr>
            <a:fld id="{3CA6CC51-04DE-495E-A96E-B36D8A1FFB1C}" type="datetime1">
              <a:rPr lang="en-US" smtClean="0"/>
              <a:pPr>
                <a:defRPr/>
              </a:pPr>
              <a:t>8/6/16</a:t>
            </a:fld>
            <a:endParaRPr lang="en-US" b="0">
              <a:solidFill>
                <a:schemeClr val="tx1"/>
              </a:solidFill>
            </a:endParaRPr>
          </a:p>
        </p:txBody>
      </p:sp>
      <p:sp>
        <p:nvSpPr>
          <p:cNvPr id="5" name="Footer Placeholder 4"/>
          <p:cNvSpPr>
            <a:spLocks noGrp="1"/>
          </p:cNvSpPr>
          <p:nvPr>
            <p:ph type="ftr" sz="quarter" idx="11"/>
          </p:nvPr>
        </p:nvSpPr>
        <p:spPr/>
        <p:txBody>
          <a:bodyPr/>
          <a:lstStyle/>
          <a:p>
            <a:pPr>
              <a:defRPr/>
            </a:pPr>
            <a:r>
              <a:rPr lang="en-US" smtClean="0"/>
              <a:t>(c) Lawrence M. Hinman</a:t>
            </a:r>
            <a:endParaRPr lang="en-US" b="0">
              <a:solidFill>
                <a:schemeClr val="tx1"/>
              </a:solidFill>
            </a:endParaRPr>
          </a:p>
        </p:txBody>
      </p:sp>
      <p:sp>
        <p:nvSpPr>
          <p:cNvPr id="6" name="Slide Number Placeholder 5"/>
          <p:cNvSpPr>
            <a:spLocks noGrp="1"/>
          </p:cNvSpPr>
          <p:nvPr>
            <p:ph type="sldNum" sz="quarter" idx="12"/>
          </p:nvPr>
        </p:nvSpPr>
        <p:spPr/>
        <p:txBody>
          <a:bodyPr/>
          <a:lstStyle/>
          <a:p>
            <a:pPr>
              <a:defRPr/>
            </a:pPr>
            <a:fld id="{6251A081-CD58-42FB-9DB2-A62E442F716D}" type="slidenum">
              <a:rPr lang="en-US" smtClean="0"/>
              <a:pPr>
                <a:defRPr/>
              </a:pPr>
              <a:t>14</a:t>
            </a:fld>
            <a:endParaRPr lang="en-US" b="0">
              <a:solidFill>
                <a:schemeClr val="tx1"/>
              </a:solidFill>
            </a:endParaRPr>
          </a:p>
        </p:txBody>
      </p:sp>
    </p:spTree>
    <p:extLst>
      <p:ext uri="{BB962C8B-B14F-4D97-AF65-F5344CB8AC3E}">
        <p14:creationId xmlns:p14="http://schemas.microsoft.com/office/powerpoint/2010/main" val="3268410004"/>
      </p:ext>
    </p:extLst>
  </p:cSld>
  <p:clrMapOvr>
    <a:masterClrMapping/>
  </p:clrMapOvr>
  <p:transition>
    <p:split orient="vert"/>
    <p:sndAc>
      <p:stSnd>
        <p:snd r:embed="rId2" name="CAMERA.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title"/>
          </p:nvPr>
        </p:nvSpPr>
        <p:spPr>
          <a:xfrm>
            <a:off x="1143000" y="304800"/>
            <a:ext cx="7772400" cy="1295400"/>
          </a:xfrm>
          <a:noFill/>
        </p:spPr>
        <p:txBody>
          <a:bodyPr lIns="92075" tIns="46038" rIns="92075" bIns="46038">
            <a:normAutofit fontScale="90000"/>
          </a:bodyPr>
          <a:lstStyle/>
          <a:p>
            <a:r>
              <a:rPr lang="en-US" smtClean="0"/>
              <a:t>Two Principal Moral Considerations</a:t>
            </a:r>
          </a:p>
        </p:txBody>
      </p:sp>
      <p:sp>
        <p:nvSpPr>
          <p:cNvPr id="18438" name="Rectangle 3"/>
          <p:cNvSpPr>
            <a:spLocks noGrp="1" noChangeArrowheads="1"/>
          </p:cNvSpPr>
          <p:nvPr>
            <p:ph idx="1"/>
          </p:nvPr>
        </p:nvSpPr>
        <p:spPr>
          <a:xfrm>
            <a:off x="1173163" y="1905000"/>
            <a:ext cx="7772400" cy="3581400"/>
          </a:xfrm>
          <a:noFill/>
        </p:spPr>
        <p:txBody>
          <a:bodyPr lIns="92075" tIns="46038" rIns="92075" bIns="46038"/>
          <a:lstStyle/>
          <a:p>
            <a:pPr marL="0" indent="0">
              <a:lnSpc>
                <a:spcPct val="90000"/>
              </a:lnSpc>
              <a:buNone/>
            </a:pPr>
            <a:r>
              <a:rPr lang="en-US" b="1" dirty="0" smtClean="0">
                <a:effectLst>
                  <a:outerShdw blurRad="38100" dist="38100" dir="2700000" algn="tl">
                    <a:srgbClr val="000000">
                      <a:alpha val="43137"/>
                    </a:srgbClr>
                  </a:outerShdw>
                </a:effectLst>
              </a:rPr>
              <a:t>The moral status of the fetus</a:t>
            </a:r>
          </a:p>
          <a:p>
            <a:pPr marL="455613" lvl="1" indent="-455613">
              <a:lnSpc>
                <a:spcPct val="90000"/>
              </a:lnSpc>
            </a:pPr>
            <a:r>
              <a:rPr lang="en-US" dirty="0" smtClean="0"/>
              <a:t>Is the fetus a person?  At what stage in its development does it becomes a person?  Conception? 1</a:t>
            </a:r>
            <a:r>
              <a:rPr lang="en-US" baseline="30000" dirty="0" smtClean="0"/>
              <a:t>st</a:t>
            </a:r>
            <a:r>
              <a:rPr lang="en-US" dirty="0" smtClean="0"/>
              <a:t> trimester? Birth?</a:t>
            </a:r>
          </a:p>
          <a:p>
            <a:pPr marL="0" indent="0">
              <a:lnSpc>
                <a:spcPct val="90000"/>
              </a:lnSpc>
              <a:buNone/>
            </a:pPr>
            <a:r>
              <a:rPr lang="en-US" b="1" dirty="0" smtClean="0">
                <a:effectLst>
                  <a:outerShdw blurRad="38100" dist="38100" dir="2700000" algn="tl">
                    <a:srgbClr val="000000">
                      <a:alpha val="43137"/>
                    </a:srgbClr>
                  </a:outerShdw>
                </a:effectLst>
              </a:rPr>
              <a:t>The rights of the pregnant woman</a:t>
            </a:r>
          </a:p>
          <a:p>
            <a:pPr marL="457200" lvl="1" indent="-457200">
              <a:lnSpc>
                <a:spcPct val="90000"/>
              </a:lnSpc>
            </a:pPr>
            <a:r>
              <a:rPr lang="en-US" dirty="0" smtClean="0"/>
              <a:t>Does the pregnant woman have the right to decide if she is going to carry the baby to term or not?</a:t>
            </a:r>
          </a:p>
        </p:txBody>
      </p:sp>
      <p:sp>
        <p:nvSpPr>
          <p:cNvPr id="4" name="Date Placeholder 3"/>
          <p:cNvSpPr>
            <a:spLocks noGrp="1"/>
          </p:cNvSpPr>
          <p:nvPr>
            <p:ph type="dt" sz="half" idx="10"/>
          </p:nvPr>
        </p:nvSpPr>
        <p:spPr/>
        <p:txBody>
          <a:bodyPr/>
          <a:lstStyle/>
          <a:p>
            <a:pPr>
              <a:defRPr/>
            </a:pPr>
            <a:fld id="{0475786C-B261-4AB4-B3F8-9ED074EC0A0E}" type="datetime1">
              <a:rPr lang="en-US"/>
              <a:pPr>
                <a:defRPr/>
              </a:pPr>
              <a:t>8/6/16</a:t>
            </a:fld>
            <a:endParaRPr lang="en-US" b="0">
              <a:solidFill>
                <a:schemeClr val="tx1"/>
              </a:solidFill>
            </a:endParaRPr>
          </a:p>
        </p:txBody>
      </p:sp>
      <p:sp>
        <p:nvSpPr>
          <p:cNvPr id="5" name="Footer Placeholder 4"/>
          <p:cNvSpPr>
            <a:spLocks noGrp="1"/>
          </p:cNvSpPr>
          <p:nvPr>
            <p:ph type="ftr" sz="quarter" idx="11"/>
          </p:nvPr>
        </p:nvSpPr>
        <p:spPr/>
        <p:txBody>
          <a:bodyPr/>
          <a:lstStyle/>
          <a:p>
            <a:pPr>
              <a:defRPr/>
            </a:pPr>
            <a:r>
              <a:rPr lang="en-US"/>
              <a:t>(c) Lawrence M. Hinman</a:t>
            </a:r>
            <a:endParaRPr lang="en-US" b="0">
              <a:solidFill>
                <a:schemeClr val="tx1"/>
              </a:solidFill>
            </a:endParaRPr>
          </a:p>
        </p:txBody>
      </p:sp>
      <p:sp>
        <p:nvSpPr>
          <p:cNvPr id="6" name="Slide Number Placeholder 5"/>
          <p:cNvSpPr>
            <a:spLocks noGrp="1"/>
          </p:cNvSpPr>
          <p:nvPr>
            <p:ph type="sldNum" sz="quarter" idx="12"/>
          </p:nvPr>
        </p:nvSpPr>
        <p:spPr/>
        <p:txBody>
          <a:bodyPr/>
          <a:lstStyle/>
          <a:p>
            <a:pPr>
              <a:defRPr/>
            </a:pPr>
            <a:fld id="{CE0AB51E-DF6E-48C5-BBC1-4BA014AA9790}" type="slidenum">
              <a:rPr lang="en-US"/>
              <a:pPr>
                <a:defRPr/>
              </a:pPr>
              <a:t>15</a:t>
            </a:fld>
            <a:endParaRPr lang="en-US" b="0">
              <a:solidFill>
                <a:schemeClr val="tx1"/>
              </a:solidFill>
            </a:endParaRPr>
          </a:p>
        </p:txBody>
      </p:sp>
    </p:spTree>
  </p:cSld>
  <p:clrMapOvr>
    <a:masterClrMapping/>
  </p:clrMapOvr>
  <p:transition>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p:txBody>
          <a:bodyPr/>
          <a:lstStyle/>
          <a:p>
            <a:r>
              <a:rPr lang="en-US" smtClean="0"/>
              <a:t>An Important Distinction</a:t>
            </a:r>
          </a:p>
        </p:txBody>
      </p:sp>
      <p:sp>
        <p:nvSpPr>
          <p:cNvPr id="19462" name="Rectangle 3"/>
          <p:cNvSpPr>
            <a:spLocks noGrp="1" noChangeArrowheads="1"/>
          </p:cNvSpPr>
          <p:nvPr>
            <p:ph idx="1"/>
          </p:nvPr>
        </p:nvSpPr>
        <p:spPr>
          <a:xfrm>
            <a:off x="1173163" y="1752600"/>
            <a:ext cx="7772400" cy="4114800"/>
          </a:xfrm>
        </p:spPr>
        <p:txBody>
          <a:bodyPr/>
          <a:lstStyle/>
          <a:p>
            <a:r>
              <a:rPr lang="en-US" sz="2800" dirty="0" smtClean="0"/>
              <a:t>As you consider this difficult issue, it is important to distinguish two questions:</a:t>
            </a:r>
          </a:p>
          <a:p>
            <a:pPr lvl="1"/>
            <a:r>
              <a:rPr lang="en-US" sz="2400" dirty="0" smtClean="0"/>
              <a:t>Is abortion </a:t>
            </a:r>
            <a:r>
              <a:rPr lang="en-US" sz="2400" i="1" dirty="0" smtClean="0"/>
              <a:t>morally</a:t>
            </a:r>
            <a:r>
              <a:rPr lang="en-US" sz="2400" dirty="0" smtClean="0"/>
              <a:t> wrong?</a:t>
            </a:r>
          </a:p>
          <a:p>
            <a:pPr lvl="1"/>
            <a:r>
              <a:rPr lang="en-US" sz="2400" dirty="0" smtClean="0"/>
              <a:t>Should abortion be </a:t>
            </a:r>
            <a:r>
              <a:rPr lang="en-US" sz="2400" i="1" dirty="0" smtClean="0"/>
              <a:t>illegal</a:t>
            </a:r>
            <a:r>
              <a:rPr lang="en-US" sz="2400" dirty="0" smtClean="0"/>
              <a:t>?</a:t>
            </a:r>
          </a:p>
          <a:p>
            <a:r>
              <a:rPr lang="en-US" sz="2800" dirty="0" smtClean="0"/>
              <a:t>These are distinct issues.  Not everything that is immoral is necessarily illegal.  We may, for example, want to say that being unfaithful in one’s marriage is immoral, but we may not want to see it made illegal.</a:t>
            </a:r>
          </a:p>
        </p:txBody>
      </p:sp>
      <p:sp>
        <p:nvSpPr>
          <p:cNvPr id="4" name="Date Placeholder 3"/>
          <p:cNvSpPr>
            <a:spLocks noGrp="1"/>
          </p:cNvSpPr>
          <p:nvPr>
            <p:ph type="dt" sz="half" idx="10"/>
          </p:nvPr>
        </p:nvSpPr>
        <p:spPr/>
        <p:txBody>
          <a:bodyPr/>
          <a:lstStyle/>
          <a:p>
            <a:pPr>
              <a:defRPr/>
            </a:pPr>
            <a:fld id="{59EA7E49-0BFC-4FB5-ADFF-FC11F66FBAA5}" type="datetime1">
              <a:rPr lang="en-US"/>
              <a:pPr>
                <a:defRPr/>
              </a:pPr>
              <a:t>8/6/16</a:t>
            </a:fld>
            <a:endParaRPr lang="en-US" b="0">
              <a:solidFill>
                <a:schemeClr val="tx1"/>
              </a:solidFill>
            </a:endParaRPr>
          </a:p>
        </p:txBody>
      </p:sp>
      <p:sp>
        <p:nvSpPr>
          <p:cNvPr id="5" name="Footer Placeholder 4"/>
          <p:cNvSpPr>
            <a:spLocks noGrp="1"/>
          </p:cNvSpPr>
          <p:nvPr>
            <p:ph type="ftr" sz="quarter" idx="11"/>
          </p:nvPr>
        </p:nvSpPr>
        <p:spPr/>
        <p:txBody>
          <a:bodyPr/>
          <a:lstStyle/>
          <a:p>
            <a:pPr>
              <a:defRPr/>
            </a:pPr>
            <a:r>
              <a:rPr lang="en-US"/>
              <a:t>(c) Lawrence M. Hinman</a:t>
            </a:r>
            <a:endParaRPr lang="en-US" b="0">
              <a:solidFill>
                <a:schemeClr val="tx1"/>
              </a:solidFill>
            </a:endParaRPr>
          </a:p>
        </p:txBody>
      </p:sp>
      <p:sp>
        <p:nvSpPr>
          <p:cNvPr id="6" name="Slide Number Placeholder 5"/>
          <p:cNvSpPr>
            <a:spLocks noGrp="1"/>
          </p:cNvSpPr>
          <p:nvPr>
            <p:ph type="sldNum" sz="quarter" idx="12"/>
          </p:nvPr>
        </p:nvSpPr>
        <p:spPr/>
        <p:txBody>
          <a:bodyPr/>
          <a:lstStyle/>
          <a:p>
            <a:pPr>
              <a:defRPr/>
            </a:pPr>
            <a:fld id="{4F6DFED7-471F-4529-BA4A-143D77A25A7F}" type="slidenum">
              <a:rPr lang="en-US"/>
              <a:pPr>
                <a:defRPr/>
              </a:pPr>
              <a:t>16</a:t>
            </a:fld>
            <a:endParaRPr lang="en-US" b="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p:txBody>
          <a:bodyPr/>
          <a:lstStyle/>
          <a:p>
            <a:r>
              <a:rPr lang="en-US" smtClean="0"/>
              <a:t>The Central Argument</a:t>
            </a:r>
          </a:p>
        </p:txBody>
      </p:sp>
      <p:sp>
        <p:nvSpPr>
          <p:cNvPr id="20486" name="Rectangle 3"/>
          <p:cNvSpPr>
            <a:spLocks noGrp="1" noChangeArrowheads="1"/>
          </p:cNvSpPr>
          <p:nvPr>
            <p:ph idx="1"/>
          </p:nvPr>
        </p:nvSpPr>
        <p:spPr/>
        <p:txBody>
          <a:bodyPr/>
          <a:lstStyle/>
          <a:p>
            <a:pPr marL="0" indent="0">
              <a:buFont typeface="Monotype Sorts" pitchFamily="2" charset="2"/>
              <a:buNone/>
            </a:pPr>
            <a:r>
              <a:rPr lang="en-US" dirty="0" smtClean="0"/>
              <a:t>Here is the main argument that is usually advanced against abortion:</a:t>
            </a:r>
          </a:p>
          <a:p>
            <a:pPr marL="914400" lvl="1" indent="-914400">
              <a:buNone/>
              <a:tabLst>
                <a:tab pos="457200" algn="l"/>
              </a:tabLst>
            </a:pPr>
            <a:r>
              <a:rPr lang="en-US" dirty="0" smtClean="0">
                <a:solidFill>
                  <a:srgbClr val="CC6600"/>
                </a:solidFill>
              </a:rPr>
              <a:t>P</a:t>
            </a:r>
            <a:r>
              <a:rPr lang="en-US" baseline="-25000" dirty="0" smtClean="0">
                <a:solidFill>
                  <a:srgbClr val="CC6600"/>
                </a:solidFill>
              </a:rPr>
              <a:t>1</a:t>
            </a:r>
            <a:r>
              <a:rPr lang="en-US" dirty="0" smtClean="0">
                <a:solidFill>
                  <a:srgbClr val="CC6600"/>
                </a:solidFill>
              </a:rPr>
              <a:t>: 	The fetus is an innocent person.</a:t>
            </a:r>
          </a:p>
          <a:p>
            <a:pPr marL="914400" lvl="1" indent="-914400">
              <a:buNone/>
              <a:tabLst>
                <a:tab pos="457200" algn="l"/>
              </a:tabLst>
            </a:pPr>
            <a:r>
              <a:rPr lang="en-US" dirty="0" smtClean="0">
                <a:solidFill>
                  <a:srgbClr val="CC6600"/>
                </a:solidFill>
              </a:rPr>
              <a:t>P</a:t>
            </a:r>
            <a:r>
              <a:rPr lang="en-US" baseline="-25000" dirty="0" smtClean="0">
                <a:solidFill>
                  <a:srgbClr val="CC6600"/>
                </a:solidFill>
              </a:rPr>
              <a:t>2</a:t>
            </a:r>
            <a:r>
              <a:rPr lang="en-US" dirty="0" smtClean="0">
                <a:solidFill>
                  <a:srgbClr val="CC6600"/>
                </a:solidFill>
              </a:rPr>
              <a:t>: 	It is morally wrong to end the life of an innocent person.</a:t>
            </a:r>
          </a:p>
          <a:p>
            <a:pPr marL="914400" lvl="1" indent="-914400">
              <a:buNone/>
              <a:tabLst>
                <a:tab pos="457200" algn="l"/>
              </a:tabLst>
            </a:pPr>
            <a:r>
              <a:rPr lang="en-US" dirty="0" smtClean="0">
                <a:solidFill>
                  <a:srgbClr val="CC6600"/>
                </a:solidFill>
              </a:rPr>
              <a:t>C: 		Therefore, it is morally wrong to end the life of a fetus</a:t>
            </a:r>
            <a:r>
              <a:rPr lang="en-US" sz="3200" dirty="0" smtClean="0">
                <a:solidFill>
                  <a:srgbClr val="CC6600"/>
                </a:solidFill>
              </a:rPr>
              <a:t>.</a:t>
            </a:r>
          </a:p>
          <a:p>
            <a:pPr marL="0" indent="0"/>
            <a:endParaRPr lang="en-US" dirty="0" smtClean="0">
              <a:solidFill>
                <a:srgbClr val="A30114"/>
              </a:solidFill>
            </a:endParaRPr>
          </a:p>
        </p:txBody>
      </p:sp>
      <p:sp>
        <p:nvSpPr>
          <p:cNvPr id="4" name="Date Placeholder 3"/>
          <p:cNvSpPr>
            <a:spLocks noGrp="1"/>
          </p:cNvSpPr>
          <p:nvPr>
            <p:ph type="dt" sz="half" idx="10"/>
          </p:nvPr>
        </p:nvSpPr>
        <p:spPr/>
        <p:txBody>
          <a:bodyPr/>
          <a:lstStyle/>
          <a:p>
            <a:pPr>
              <a:defRPr/>
            </a:pPr>
            <a:fld id="{B1DF3BC7-2525-40C3-A0BE-F7154C2C9D91}" type="datetime1">
              <a:rPr lang="en-US"/>
              <a:pPr>
                <a:defRPr/>
              </a:pPr>
              <a:t>8/6/16</a:t>
            </a:fld>
            <a:endParaRPr lang="en-US" b="0">
              <a:solidFill>
                <a:schemeClr val="tx1"/>
              </a:solidFill>
            </a:endParaRPr>
          </a:p>
        </p:txBody>
      </p:sp>
      <p:sp>
        <p:nvSpPr>
          <p:cNvPr id="5" name="Footer Placeholder 4"/>
          <p:cNvSpPr>
            <a:spLocks noGrp="1"/>
          </p:cNvSpPr>
          <p:nvPr>
            <p:ph type="ftr" sz="quarter" idx="11"/>
          </p:nvPr>
        </p:nvSpPr>
        <p:spPr/>
        <p:txBody>
          <a:bodyPr/>
          <a:lstStyle/>
          <a:p>
            <a:pPr>
              <a:defRPr/>
            </a:pPr>
            <a:r>
              <a:rPr lang="en-US"/>
              <a:t>(c) Lawrence M. Hinman</a:t>
            </a:r>
            <a:endParaRPr lang="en-US" b="0">
              <a:solidFill>
                <a:schemeClr val="tx1"/>
              </a:solidFill>
            </a:endParaRPr>
          </a:p>
        </p:txBody>
      </p:sp>
      <p:sp>
        <p:nvSpPr>
          <p:cNvPr id="6" name="Slide Number Placeholder 5"/>
          <p:cNvSpPr>
            <a:spLocks noGrp="1"/>
          </p:cNvSpPr>
          <p:nvPr>
            <p:ph type="sldNum" sz="quarter" idx="12"/>
          </p:nvPr>
        </p:nvSpPr>
        <p:spPr/>
        <p:txBody>
          <a:bodyPr/>
          <a:lstStyle/>
          <a:p>
            <a:pPr>
              <a:defRPr/>
            </a:pPr>
            <a:fld id="{785CA010-33DF-4702-BDC9-19C227F22ED9}" type="slidenum">
              <a:rPr lang="en-US"/>
              <a:pPr>
                <a:defRPr/>
              </a:pPr>
              <a:t>17</a:t>
            </a:fld>
            <a:endParaRPr lang="en-US" b="0">
              <a:solidFill>
                <a:schemeClr val="tx1"/>
              </a:solidFill>
            </a:endParaRPr>
          </a:p>
        </p:txBody>
      </p:sp>
    </p:spTree>
  </p:cSld>
  <p:clrMapOvr>
    <a:masterClrMapping/>
  </p:clrMapOvr>
  <p:transition>
    <p:split orient="vert"/>
    <p:sndAc>
      <p:stSnd>
        <p:snd r:embed="rId3" name="CAMERA.WAV"/>
      </p:stSnd>
    </p:sndAc>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2819400" y="228600"/>
            <a:ext cx="6096000" cy="1143000"/>
          </a:xfrm>
          <a:noFill/>
        </p:spPr>
        <p:txBody>
          <a:bodyPr lIns="92075" tIns="46038" rIns="92075" bIns="46038"/>
          <a:lstStyle/>
          <a:p>
            <a:r>
              <a:rPr lang="en-US" sz="2800" smtClean="0"/>
              <a:t>The Moral Status of the Fetus</a:t>
            </a:r>
          </a:p>
        </p:txBody>
      </p:sp>
      <p:sp>
        <p:nvSpPr>
          <p:cNvPr id="21510" name="Rectangle 3"/>
          <p:cNvSpPr>
            <a:spLocks noGrp="1" noChangeArrowheads="1"/>
          </p:cNvSpPr>
          <p:nvPr>
            <p:ph idx="1"/>
          </p:nvPr>
        </p:nvSpPr>
        <p:spPr>
          <a:xfrm>
            <a:off x="1143000" y="1676400"/>
            <a:ext cx="7239000" cy="4343400"/>
          </a:xfrm>
          <a:noFill/>
        </p:spPr>
        <p:txBody>
          <a:bodyPr lIns="92075" tIns="46038" rIns="92075" bIns="46038"/>
          <a:lstStyle/>
          <a:p>
            <a:r>
              <a:rPr lang="en-US" sz="2400" dirty="0" smtClean="0"/>
              <a:t>Much of the debate in regard to abortion has centered around the first premise, namely, whether the fetus is a person or not.</a:t>
            </a:r>
          </a:p>
          <a:p>
            <a:r>
              <a:rPr lang="en-US" sz="2400" dirty="0" smtClean="0"/>
              <a:t>If the fetus is a person, then it has the rights that belong to persons, including the right to life.</a:t>
            </a:r>
          </a:p>
          <a:p>
            <a:r>
              <a:rPr lang="en-US" sz="2400" dirty="0" smtClean="0"/>
              <a:t>The concept of personhood, in other words, is the bridge that connects the fetus with the right to life.</a:t>
            </a:r>
          </a:p>
          <a:p>
            <a:endParaRPr lang="en-US" sz="2400" dirty="0" smtClean="0"/>
          </a:p>
        </p:txBody>
      </p:sp>
      <p:sp>
        <p:nvSpPr>
          <p:cNvPr id="9" name="Date Placeholder 3"/>
          <p:cNvSpPr>
            <a:spLocks noGrp="1"/>
          </p:cNvSpPr>
          <p:nvPr>
            <p:ph type="dt" sz="half" idx="10"/>
          </p:nvPr>
        </p:nvSpPr>
        <p:spPr/>
        <p:txBody>
          <a:bodyPr/>
          <a:lstStyle/>
          <a:p>
            <a:pPr>
              <a:defRPr/>
            </a:pPr>
            <a:fld id="{5A4F0EE8-7F17-497E-9CE5-D2DCA3F766AB}" type="datetime1">
              <a:rPr lang="en-US"/>
              <a:pPr>
                <a:defRPr/>
              </a:pPr>
              <a:t>8/6/16</a:t>
            </a:fld>
            <a:endParaRPr lang="en-US" b="0">
              <a:solidFill>
                <a:schemeClr val="tx1"/>
              </a:solidFill>
            </a:endParaRPr>
          </a:p>
        </p:txBody>
      </p:sp>
      <p:sp>
        <p:nvSpPr>
          <p:cNvPr id="10" name="Footer Placeholder 4"/>
          <p:cNvSpPr>
            <a:spLocks noGrp="1"/>
          </p:cNvSpPr>
          <p:nvPr>
            <p:ph type="ftr" sz="quarter" idx="11"/>
          </p:nvPr>
        </p:nvSpPr>
        <p:spPr/>
        <p:txBody>
          <a:bodyPr/>
          <a:lstStyle/>
          <a:p>
            <a:pPr>
              <a:defRPr/>
            </a:pPr>
            <a:r>
              <a:rPr lang="en-US"/>
              <a:t>(c) Lawrence M. Hinman</a:t>
            </a:r>
            <a:endParaRPr lang="en-US" b="0">
              <a:solidFill>
                <a:schemeClr val="tx1"/>
              </a:solidFill>
            </a:endParaRPr>
          </a:p>
        </p:txBody>
      </p:sp>
      <p:sp>
        <p:nvSpPr>
          <p:cNvPr id="11" name="Slide Number Placeholder 5"/>
          <p:cNvSpPr>
            <a:spLocks noGrp="1"/>
          </p:cNvSpPr>
          <p:nvPr>
            <p:ph type="sldNum" sz="quarter" idx="12"/>
          </p:nvPr>
        </p:nvSpPr>
        <p:spPr/>
        <p:txBody>
          <a:bodyPr/>
          <a:lstStyle/>
          <a:p>
            <a:pPr>
              <a:defRPr/>
            </a:pPr>
            <a:fld id="{5AFF94FA-1942-4B88-9618-45B0177B6E78}" type="slidenum">
              <a:rPr lang="en-US"/>
              <a:pPr>
                <a:defRPr/>
              </a:pPr>
              <a:t>18</a:t>
            </a:fld>
            <a:endParaRPr lang="en-US" b="0">
              <a:solidFill>
                <a:schemeClr val="tx1"/>
              </a:solidFill>
            </a:endParaRPr>
          </a:p>
        </p:txBody>
      </p:sp>
      <p:grpSp>
        <p:nvGrpSpPr>
          <p:cNvPr id="12" name="Group 11"/>
          <p:cNvGrpSpPr/>
          <p:nvPr/>
        </p:nvGrpSpPr>
        <p:grpSpPr>
          <a:xfrm>
            <a:off x="1676400" y="4876800"/>
            <a:ext cx="5715000" cy="1219200"/>
            <a:chOff x="1676400" y="4876800"/>
            <a:chExt cx="5715000" cy="1219200"/>
          </a:xfrm>
        </p:grpSpPr>
        <p:sp>
          <p:nvSpPr>
            <p:cNvPr id="21511" name="Oval 4"/>
            <p:cNvSpPr>
              <a:spLocks noChangeArrowheads="1"/>
            </p:cNvSpPr>
            <p:nvPr/>
          </p:nvSpPr>
          <p:spPr bwMode="auto">
            <a:xfrm>
              <a:off x="1676400" y="5486400"/>
              <a:ext cx="1295400" cy="609600"/>
            </a:xfrm>
            <a:prstGeom prst="ellipse">
              <a:avLst/>
            </a:prstGeom>
            <a:solidFill>
              <a:schemeClr val="accent6">
                <a:lumMod val="75000"/>
              </a:schemeClr>
            </a:solidFill>
            <a:ln w="9525">
              <a:solidFill>
                <a:srgbClr val="CC6600"/>
              </a:solidFill>
              <a:round/>
              <a:headEnd/>
              <a:tailEnd/>
            </a:ln>
          </p:spPr>
          <p:txBody>
            <a:bodyPr wrap="none" anchor="ctr"/>
            <a:lstStyle/>
            <a:p>
              <a:pPr algn="ctr"/>
              <a:r>
                <a:rPr kumimoji="1" lang="en-US" dirty="0">
                  <a:solidFill>
                    <a:schemeClr val="bg1"/>
                  </a:solidFill>
                  <a:latin typeface="Arial" charset="0"/>
                </a:rPr>
                <a:t>Fetus</a:t>
              </a:r>
            </a:p>
          </p:txBody>
        </p:sp>
        <p:sp>
          <p:nvSpPr>
            <p:cNvPr id="21512" name="Oval 5"/>
            <p:cNvSpPr>
              <a:spLocks noChangeArrowheads="1"/>
            </p:cNvSpPr>
            <p:nvPr/>
          </p:nvSpPr>
          <p:spPr bwMode="auto">
            <a:xfrm>
              <a:off x="3657600" y="4876800"/>
              <a:ext cx="1828800" cy="685800"/>
            </a:xfrm>
            <a:prstGeom prst="ellipse">
              <a:avLst/>
            </a:prstGeom>
            <a:solidFill>
              <a:schemeClr val="accent6">
                <a:lumMod val="75000"/>
              </a:schemeClr>
            </a:solidFill>
            <a:ln w="9525">
              <a:solidFill>
                <a:srgbClr val="CC6600"/>
              </a:solidFill>
              <a:round/>
              <a:headEnd/>
              <a:tailEnd/>
            </a:ln>
          </p:spPr>
          <p:txBody>
            <a:bodyPr wrap="none" anchor="ctr"/>
            <a:lstStyle/>
            <a:p>
              <a:pPr algn="ctr"/>
              <a:r>
                <a:rPr kumimoji="1" lang="en-US" dirty="0">
                  <a:solidFill>
                    <a:schemeClr val="bg1"/>
                  </a:solidFill>
                  <a:latin typeface="Arial" charset="0"/>
                </a:rPr>
                <a:t>Personhood</a:t>
              </a:r>
            </a:p>
          </p:txBody>
        </p:sp>
        <p:sp>
          <p:nvSpPr>
            <p:cNvPr id="21513" name="Oval 6"/>
            <p:cNvSpPr>
              <a:spLocks noChangeArrowheads="1"/>
            </p:cNvSpPr>
            <p:nvPr/>
          </p:nvSpPr>
          <p:spPr bwMode="auto">
            <a:xfrm>
              <a:off x="6096000" y="5486400"/>
              <a:ext cx="1295400" cy="609600"/>
            </a:xfrm>
            <a:prstGeom prst="ellipse">
              <a:avLst/>
            </a:prstGeom>
            <a:solidFill>
              <a:schemeClr val="accent6">
                <a:lumMod val="75000"/>
              </a:schemeClr>
            </a:solidFill>
            <a:ln w="9525">
              <a:solidFill>
                <a:srgbClr val="CC6600"/>
              </a:solidFill>
              <a:round/>
              <a:headEnd/>
              <a:tailEnd/>
            </a:ln>
          </p:spPr>
          <p:txBody>
            <a:bodyPr wrap="none" anchor="ctr"/>
            <a:lstStyle/>
            <a:p>
              <a:pPr algn="ctr"/>
              <a:r>
                <a:rPr kumimoji="1" lang="en-US" dirty="0">
                  <a:solidFill>
                    <a:schemeClr val="bg1"/>
                  </a:solidFill>
                  <a:latin typeface="Arial" charset="0"/>
                </a:rPr>
                <a:t>Rights</a:t>
              </a:r>
            </a:p>
          </p:txBody>
        </p:sp>
        <p:sp>
          <p:nvSpPr>
            <p:cNvPr id="21514" name="AutoShape 7"/>
            <p:cNvSpPr>
              <a:spLocks noChangeArrowheads="1"/>
            </p:cNvSpPr>
            <p:nvPr/>
          </p:nvSpPr>
          <p:spPr bwMode="auto">
            <a:xfrm rot="20180777">
              <a:off x="2971800" y="5334000"/>
              <a:ext cx="609600" cy="228600"/>
            </a:xfrm>
            <a:prstGeom prst="rightArrow">
              <a:avLst>
                <a:gd name="adj1" fmla="val 50000"/>
                <a:gd name="adj2" fmla="val 66667"/>
              </a:avLst>
            </a:prstGeom>
            <a:solidFill>
              <a:schemeClr val="bg1">
                <a:lumMod val="50000"/>
              </a:schemeClr>
            </a:solidFill>
            <a:ln w="9525">
              <a:solidFill>
                <a:srgbClr val="CC6600"/>
              </a:solidFill>
              <a:miter lim="800000"/>
              <a:headEnd/>
              <a:tailEnd/>
            </a:ln>
          </p:spPr>
          <p:txBody>
            <a:bodyPr wrap="none" anchor="ctr"/>
            <a:lstStyle/>
            <a:p>
              <a:endParaRPr lang="en-US"/>
            </a:p>
          </p:txBody>
        </p:sp>
        <p:sp>
          <p:nvSpPr>
            <p:cNvPr id="21515" name="AutoShape 8"/>
            <p:cNvSpPr>
              <a:spLocks noChangeArrowheads="1"/>
            </p:cNvSpPr>
            <p:nvPr/>
          </p:nvSpPr>
          <p:spPr bwMode="auto">
            <a:xfrm rot="1541487">
              <a:off x="5562600" y="5334000"/>
              <a:ext cx="609600" cy="228600"/>
            </a:xfrm>
            <a:prstGeom prst="rightArrow">
              <a:avLst>
                <a:gd name="adj1" fmla="val 50000"/>
                <a:gd name="adj2" fmla="val 66667"/>
              </a:avLst>
            </a:prstGeom>
            <a:solidFill>
              <a:schemeClr val="bg1">
                <a:lumMod val="50000"/>
              </a:schemeClr>
            </a:solidFill>
            <a:ln w="9525">
              <a:solidFill>
                <a:srgbClr val="CC6600"/>
              </a:solidFill>
              <a:miter lim="800000"/>
              <a:headEnd/>
              <a:tailEnd/>
            </a:ln>
          </p:spPr>
          <p:txBody>
            <a:bodyPr wrap="none" anchor="ctr"/>
            <a:lstStyle/>
            <a:p>
              <a:endParaRPr lang="en-US"/>
            </a:p>
          </p:txBody>
        </p:sp>
      </p:grpSp>
    </p:spTree>
  </p:cSld>
  <p:clrMapOvr>
    <a:masterClrMapping/>
  </p:clrMapOvr>
  <p:transition>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a:xfrm>
            <a:off x="1219200" y="457200"/>
            <a:ext cx="7696200" cy="1143000"/>
          </a:xfrm>
          <a:noFill/>
        </p:spPr>
        <p:txBody>
          <a:bodyPr lIns="92075" tIns="46038" rIns="92075" bIns="46038"/>
          <a:lstStyle/>
          <a:p>
            <a:pPr algn="l"/>
            <a:r>
              <a:rPr lang="en-US" dirty="0" smtClean="0"/>
              <a:t>Criteria of Personhood</a:t>
            </a:r>
          </a:p>
        </p:txBody>
      </p:sp>
      <p:sp>
        <p:nvSpPr>
          <p:cNvPr id="22534" name="Rectangle 3"/>
          <p:cNvSpPr>
            <a:spLocks noGrp="1" noChangeArrowheads="1"/>
          </p:cNvSpPr>
          <p:nvPr>
            <p:ph idx="1"/>
          </p:nvPr>
        </p:nvSpPr>
        <p:spPr>
          <a:xfrm>
            <a:off x="1219200" y="1752600"/>
            <a:ext cx="7391400" cy="4343400"/>
          </a:xfrm>
          <a:noFill/>
        </p:spPr>
        <p:txBody>
          <a:bodyPr lIns="92075" tIns="46038" rIns="92075" bIns="46038"/>
          <a:lstStyle/>
          <a:p>
            <a:r>
              <a:rPr lang="en-US" i="1" dirty="0" smtClean="0"/>
              <a:t>Star Trek</a:t>
            </a:r>
            <a:r>
              <a:rPr lang="en-US" dirty="0" smtClean="0"/>
              <a:t> thought experiment</a:t>
            </a:r>
          </a:p>
          <a:p>
            <a:r>
              <a:rPr lang="en-US" dirty="0" smtClean="0"/>
              <a:t>Possible criteria</a:t>
            </a:r>
          </a:p>
          <a:p>
            <a:pPr lvl="1"/>
            <a:r>
              <a:rPr lang="en-US" dirty="0" smtClean="0"/>
              <a:t>Conceived by humans</a:t>
            </a:r>
          </a:p>
          <a:p>
            <a:pPr lvl="1"/>
            <a:r>
              <a:rPr lang="en-US" dirty="0" smtClean="0"/>
              <a:t>Genetic structure</a:t>
            </a:r>
          </a:p>
          <a:p>
            <a:pPr lvl="1"/>
            <a:r>
              <a:rPr lang="en-US" dirty="0" smtClean="0"/>
              <a:t>Physical resemblance</a:t>
            </a:r>
          </a:p>
          <a:p>
            <a:pPr lvl="1"/>
            <a:r>
              <a:rPr lang="en-US" dirty="0" smtClean="0"/>
              <a:t>Presence of a soul</a:t>
            </a:r>
          </a:p>
          <a:p>
            <a:pPr lvl="1"/>
            <a:r>
              <a:rPr lang="en-US" dirty="0" smtClean="0"/>
              <a:t>Viability</a:t>
            </a:r>
          </a:p>
          <a:p>
            <a:pPr lvl="1"/>
            <a:r>
              <a:rPr lang="en-US" dirty="0" smtClean="0"/>
              <a:t>A future like ours</a:t>
            </a:r>
          </a:p>
        </p:txBody>
      </p:sp>
      <p:sp>
        <p:nvSpPr>
          <p:cNvPr id="4" name="Date Placeholder 3"/>
          <p:cNvSpPr>
            <a:spLocks noGrp="1"/>
          </p:cNvSpPr>
          <p:nvPr>
            <p:ph type="dt" sz="half" idx="10"/>
          </p:nvPr>
        </p:nvSpPr>
        <p:spPr/>
        <p:txBody>
          <a:bodyPr/>
          <a:lstStyle/>
          <a:p>
            <a:pPr>
              <a:defRPr/>
            </a:pPr>
            <a:fld id="{6FCD4E21-C51D-48D7-8DC1-08202DC7BE0C}" type="datetime1">
              <a:rPr lang="en-US"/>
              <a:pPr>
                <a:defRPr/>
              </a:pPr>
              <a:t>8/6/16</a:t>
            </a:fld>
            <a:endParaRPr lang="en-US" b="0">
              <a:solidFill>
                <a:schemeClr val="tx1"/>
              </a:solidFill>
            </a:endParaRPr>
          </a:p>
        </p:txBody>
      </p:sp>
      <p:sp>
        <p:nvSpPr>
          <p:cNvPr id="5" name="Footer Placeholder 4"/>
          <p:cNvSpPr>
            <a:spLocks noGrp="1"/>
          </p:cNvSpPr>
          <p:nvPr>
            <p:ph type="ftr" sz="quarter" idx="11"/>
          </p:nvPr>
        </p:nvSpPr>
        <p:spPr/>
        <p:txBody>
          <a:bodyPr/>
          <a:lstStyle/>
          <a:p>
            <a:pPr>
              <a:defRPr/>
            </a:pPr>
            <a:r>
              <a:rPr lang="en-US"/>
              <a:t>(c) Lawrence M. Hinman</a:t>
            </a:r>
            <a:endParaRPr lang="en-US" b="0">
              <a:solidFill>
                <a:schemeClr val="tx1"/>
              </a:solidFill>
            </a:endParaRPr>
          </a:p>
        </p:txBody>
      </p:sp>
      <p:sp>
        <p:nvSpPr>
          <p:cNvPr id="6" name="Slide Number Placeholder 5"/>
          <p:cNvSpPr>
            <a:spLocks noGrp="1"/>
          </p:cNvSpPr>
          <p:nvPr>
            <p:ph type="sldNum" sz="quarter" idx="12"/>
          </p:nvPr>
        </p:nvSpPr>
        <p:spPr/>
        <p:txBody>
          <a:bodyPr/>
          <a:lstStyle/>
          <a:p>
            <a:pPr>
              <a:defRPr/>
            </a:pPr>
            <a:fld id="{CDC683F8-A412-491F-8328-E0A30A067C2F}" type="slidenum">
              <a:rPr lang="en-US"/>
              <a:pPr>
                <a:defRPr/>
              </a:pPr>
              <a:t>19</a:t>
            </a:fld>
            <a:endParaRPr lang="en-US" b="0">
              <a:solidFill>
                <a:schemeClr val="tx1"/>
              </a:solidFill>
            </a:endParaRPr>
          </a:p>
        </p:txBody>
      </p:sp>
    </p:spTree>
  </p:cSld>
  <p:clrMapOvr>
    <a:masterClrMapping/>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2"/>
          <p:cNvSpPr>
            <a:spLocks noGrp="1" noChangeArrowheads="1"/>
          </p:cNvSpPr>
          <p:nvPr>
            <p:ph type="title"/>
          </p:nvPr>
        </p:nvSpPr>
        <p:spPr>
          <a:xfrm>
            <a:off x="2819400" y="457200"/>
            <a:ext cx="6096000" cy="609600"/>
          </a:xfrm>
          <a:noFill/>
        </p:spPr>
        <p:txBody>
          <a:bodyPr lIns="92075" tIns="46038" rIns="92075" bIns="46038"/>
          <a:lstStyle/>
          <a:p>
            <a:r>
              <a:rPr lang="en-US" sz="3200" smtClean="0"/>
              <a:t>Introduction</a:t>
            </a:r>
          </a:p>
        </p:txBody>
      </p:sp>
      <p:sp>
        <p:nvSpPr>
          <p:cNvPr id="16390" name="Rectangle 3"/>
          <p:cNvSpPr>
            <a:spLocks noGrp="1" noChangeArrowheads="1"/>
          </p:cNvSpPr>
          <p:nvPr>
            <p:ph idx="1"/>
          </p:nvPr>
        </p:nvSpPr>
        <p:spPr>
          <a:xfrm>
            <a:off x="1173163" y="1752600"/>
            <a:ext cx="7772400" cy="4114800"/>
          </a:xfrm>
          <a:noFill/>
        </p:spPr>
        <p:txBody>
          <a:bodyPr lIns="92075" tIns="46038" rIns="92075" bIns="46038"/>
          <a:lstStyle/>
          <a:p>
            <a:pPr>
              <a:lnSpc>
                <a:spcPct val="90000"/>
              </a:lnSpc>
            </a:pPr>
            <a:r>
              <a:rPr lang="en-US" sz="2800" dirty="0" smtClean="0"/>
              <a:t>Abortion is the most difficult and controversial moral issues we will consider.</a:t>
            </a:r>
          </a:p>
          <a:p>
            <a:pPr>
              <a:lnSpc>
                <a:spcPct val="90000"/>
              </a:lnSpc>
            </a:pPr>
            <a:r>
              <a:rPr lang="en-US" sz="2800" dirty="0" smtClean="0"/>
              <a:t>Listen to both sides, even if that is difficult to do.  Both sides have important moral insights, even if ultimately these insights are outweighed by the insights of the other side.</a:t>
            </a:r>
          </a:p>
          <a:p>
            <a:pPr>
              <a:lnSpc>
                <a:spcPct val="90000"/>
              </a:lnSpc>
            </a:pPr>
            <a:r>
              <a:rPr lang="en-US" sz="2800" dirty="0" smtClean="0"/>
              <a:t>The </a:t>
            </a:r>
            <a:r>
              <a:rPr lang="en-US" sz="2800" b="0" i="1" dirty="0" smtClean="0"/>
              <a:t>goal</a:t>
            </a:r>
            <a:r>
              <a:rPr lang="en-US" sz="2800" dirty="0" smtClean="0"/>
              <a:t> of this presentation is not to convince you to accept one position or the other, but to help you to understand both side.</a:t>
            </a:r>
          </a:p>
        </p:txBody>
      </p:sp>
      <p:sp>
        <p:nvSpPr>
          <p:cNvPr id="4" name="Date Placeholder 3"/>
          <p:cNvSpPr>
            <a:spLocks noGrp="1"/>
          </p:cNvSpPr>
          <p:nvPr>
            <p:ph type="dt" sz="half" idx="10"/>
          </p:nvPr>
        </p:nvSpPr>
        <p:spPr/>
        <p:txBody>
          <a:bodyPr/>
          <a:lstStyle/>
          <a:p>
            <a:pPr>
              <a:defRPr/>
            </a:pPr>
            <a:fld id="{5C2A2716-7B11-4C82-A135-D02BB09F8D65}" type="datetime1">
              <a:rPr lang="en-US"/>
              <a:pPr>
                <a:defRPr/>
              </a:pPr>
              <a:t>8/6/16</a:t>
            </a:fld>
            <a:endParaRPr lang="en-US" b="0">
              <a:solidFill>
                <a:schemeClr val="tx1"/>
              </a:solidFill>
            </a:endParaRPr>
          </a:p>
        </p:txBody>
      </p:sp>
      <p:sp>
        <p:nvSpPr>
          <p:cNvPr id="5" name="Footer Placeholder 4"/>
          <p:cNvSpPr>
            <a:spLocks noGrp="1"/>
          </p:cNvSpPr>
          <p:nvPr>
            <p:ph type="ftr" sz="quarter" idx="11"/>
          </p:nvPr>
        </p:nvSpPr>
        <p:spPr/>
        <p:txBody>
          <a:bodyPr/>
          <a:lstStyle/>
          <a:p>
            <a:pPr>
              <a:defRPr/>
            </a:pPr>
            <a:r>
              <a:rPr lang="en-US"/>
              <a:t>(c) Lawrence M. Hinman</a:t>
            </a:r>
            <a:endParaRPr lang="en-US" b="0">
              <a:solidFill>
                <a:schemeClr val="tx1"/>
              </a:solidFill>
            </a:endParaRPr>
          </a:p>
        </p:txBody>
      </p:sp>
      <p:sp>
        <p:nvSpPr>
          <p:cNvPr id="6" name="Slide Number Placeholder 5"/>
          <p:cNvSpPr>
            <a:spLocks noGrp="1"/>
          </p:cNvSpPr>
          <p:nvPr>
            <p:ph type="sldNum" sz="quarter" idx="12"/>
          </p:nvPr>
        </p:nvSpPr>
        <p:spPr/>
        <p:txBody>
          <a:bodyPr/>
          <a:lstStyle/>
          <a:p>
            <a:pPr>
              <a:defRPr/>
            </a:pPr>
            <a:fld id="{F2BE9F49-F0A8-4B66-AF35-B7D5D1D7C8E0}" type="slidenum">
              <a:rPr lang="en-US"/>
              <a:pPr>
                <a:defRPr/>
              </a:pPr>
              <a:t>2</a:t>
            </a:fld>
            <a:endParaRPr lang="en-US" b="0">
              <a:solidFill>
                <a:schemeClr val="tx1"/>
              </a:solidFill>
            </a:endParaRPr>
          </a:p>
        </p:txBody>
      </p:sp>
    </p:spTree>
  </p:cSld>
  <p:clrMapOvr>
    <a:masterClrMapping/>
  </p:clrMapOvr>
  <p:transition>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2"/>
          <p:cNvSpPr>
            <a:spLocks noGrp="1" noChangeArrowheads="1"/>
          </p:cNvSpPr>
          <p:nvPr>
            <p:ph type="title"/>
          </p:nvPr>
        </p:nvSpPr>
        <p:spPr>
          <a:xfrm>
            <a:off x="1143000" y="76200"/>
            <a:ext cx="7772400" cy="1143000"/>
          </a:xfrm>
          <a:noFill/>
        </p:spPr>
        <p:txBody>
          <a:bodyPr lIns="92075" tIns="46038" rIns="92075" bIns="46038">
            <a:normAutofit fontScale="90000"/>
          </a:bodyPr>
          <a:lstStyle/>
          <a:p>
            <a:r>
              <a:rPr lang="en-US" dirty="0" smtClean="0"/>
              <a:t>Necessary and Sufficient Conditions</a:t>
            </a:r>
          </a:p>
        </p:txBody>
      </p:sp>
      <p:sp>
        <p:nvSpPr>
          <p:cNvPr id="23558" name="Rectangle 3"/>
          <p:cNvSpPr>
            <a:spLocks noGrp="1" noChangeArrowheads="1"/>
          </p:cNvSpPr>
          <p:nvPr>
            <p:ph idx="1"/>
          </p:nvPr>
        </p:nvSpPr>
        <p:spPr>
          <a:xfrm>
            <a:off x="1219200" y="1905000"/>
            <a:ext cx="7391400" cy="4114800"/>
          </a:xfrm>
          <a:noFill/>
        </p:spPr>
        <p:txBody>
          <a:bodyPr lIns="92075" tIns="46038" rIns="92075" bIns="46038"/>
          <a:lstStyle/>
          <a:p>
            <a:r>
              <a:rPr lang="en-US" sz="2800" dirty="0" smtClean="0"/>
              <a:t>A </a:t>
            </a:r>
            <a:r>
              <a:rPr lang="en-US" sz="2800" i="1" dirty="0" smtClean="0">
                <a:solidFill>
                  <a:srgbClr val="CC6600"/>
                </a:solidFill>
              </a:rPr>
              <a:t>necessary condition</a:t>
            </a:r>
            <a:r>
              <a:rPr lang="en-US" sz="2800" dirty="0" smtClean="0">
                <a:solidFill>
                  <a:srgbClr val="CC6600"/>
                </a:solidFill>
              </a:rPr>
              <a:t> </a:t>
            </a:r>
            <a:r>
              <a:rPr lang="en-US" sz="2800" dirty="0" smtClean="0"/>
              <a:t>is something which must be present for another thing to be possible--e.g., having your eyes open is a necessary condition for watching television.</a:t>
            </a:r>
          </a:p>
          <a:p>
            <a:r>
              <a:rPr lang="en-US" sz="2800" dirty="0" smtClean="0"/>
              <a:t>A </a:t>
            </a:r>
            <a:r>
              <a:rPr lang="en-US" sz="2800" i="1" dirty="0" smtClean="0">
                <a:solidFill>
                  <a:srgbClr val="CC6600"/>
                </a:solidFill>
              </a:rPr>
              <a:t>sufficient condition</a:t>
            </a:r>
            <a:r>
              <a:rPr lang="en-US" sz="2800" dirty="0" smtClean="0">
                <a:solidFill>
                  <a:srgbClr val="CC6600"/>
                </a:solidFill>
              </a:rPr>
              <a:t> </a:t>
            </a:r>
            <a:r>
              <a:rPr lang="en-US" sz="2800" dirty="0" smtClean="0"/>
              <a:t>is something which, if present, guarantees that the other thing will occur--e.g., drinking a quart of whiskey is a sufficient condition for becoming drunk.</a:t>
            </a:r>
            <a:endParaRPr lang="en-US" dirty="0" smtClean="0"/>
          </a:p>
        </p:txBody>
      </p:sp>
      <p:sp>
        <p:nvSpPr>
          <p:cNvPr id="4" name="Date Placeholder 3"/>
          <p:cNvSpPr>
            <a:spLocks noGrp="1"/>
          </p:cNvSpPr>
          <p:nvPr>
            <p:ph type="dt" sz="half" idx="10"/>
          </p:nvPr>
        </p:nvSpPr>
        <p:spPr/>
        <p:txBody>
          <a:bodyPr/>
          <a:lstStyle/>
          <a:p>
            <a:pPr>
              <a:defRPr/>
            </a:pPr>
            <a:fld id="{EC8D3D0D-EA43-415B-8895-15874BB93178}" type="datetime1">
              <a:rPr lang="en-US"/>
              <a:pPr>
                <a:defRPr/>
              </a:pPr>
              <a:t>8/6/16</a:t>
            </a:fld>
            <a:endParaRPr lang="en-US" b="0">
              <a:solidFill>
                <a:schemeClr val="tx1"/>
              </a:solidFill>
            </a:endParaRPr>
          </a:p>
        </p:txBody>
      </p:sp>
      <p:sp>
        <p:nvSpPr>
          <p:cNvPr id="5" name="Footer Placeholder 4"/>
          <p:cNvSpPr>
            <a:spLocks noGrp="1"/>
          </p:cNvSpPr>
          <p:nvPr>
            <p:ph type="ftr" sz="quarter" idx="11"/>
          </p:nvPr>
        </p:nvSpPr>
        <p:spPr/>
        <p:txBody>
          <a:bodyPr/>
          <a:lstStyle/>
          <a:p>
            <a:pPr>
              <a:defRPr/>
            </a:pPr>
            <a:r>
              <a:rPr lang="en-US"/>
              <a:t>(c) Lawrence M. Hinman</a:t>
            </a:r>
            <a:endParaRPr lang="en-US" b="0">
              <a:solidFill>
                <a:schemeClr val="tx1"/>
              </a:solidFill>
            </a:endParaRPr>
          </a:p>
        </p:txBody>
      </p:sp>
      <p:sp>
        <p:nvSpPr>
          <p:cNvPr id="6" name="Slide Number Placeholder 5"/>
          <p:cNvSpPr>
            <a:spLocks noGrp="1"/>
          </p:cNvSpPr>
          <p:nvPr>
            <p:ph type="sldNum" sz="quarter" idx="12"/>
          </p:nvPr>
        </p:nvSpPr>
        <p:spPr/>
        <p:txBody>
          <a:bodyPr/>
          <a:lstStyle/>
          <a:p>
            <a:pPr>
              <a:defRPr/>
            </a:pPr>
            <a:fld id="{29B0BEDA-EFFF-416E-A7A5-9C30649C9552}" type="slidenum">
              <a:rPr lang="en-US"/>
              <a:pPr>
                <a:defRPr/>
              </a:pPr>
              <a:t>20</a:t>
            </a:fld>
            <a:endParaRPr lang="en-US" b="0">
              <a:solidFill>
                <a:schemeClr val="tx1"/>
              </a:solidFill>
            </a:endParaRPr>
          </a:p>
        </p:txBody>
      </p:sp>
    </p:spTree>
  </p:cSld>
  <p:clrMapOvr>
    <a:masterClrMapping/>
  </p:clrMapOvr>
  <p:transition>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a:xfrm>
            <a:off x="990600" y="76200"/>
            <a:ext cx="7924800" cy="1143000"/>
          </a:xfrm>
          <a:noFill/>
        </p:spPr>
        <p:txBody>
          <a:bodyPr lIns="92075" tIns="46038" rIns="92075" bIns="46038"/>
          <a:lstStyle/>
          <a:p>
            <a:r>
              <a:rPr lang="en-US" sz="2800" dirty="0" smtClean="0"/>
              <a:t>Necessary and Sufficient Conditions of Personhood</a:t>
            </a:r>
          </a:p>
        </p:txBody>
      </p:sp>
      <p:sp>
        <p:nvSpPr>
          <p:cNvPr id="24582" name="Rectangle 3"/>
          <p:cNvSpPr>
            <a:spLocks noGrp="1" noChangeArrowheads="1"/>
          </p:cNvSpPr>
          <p:nvPr>
            <p:ph idx="1"/>
          </p:nvPr>
        </p:nvSpPr>
        <p:spPr>
          <a:noFill/>
        </p:spPr>
        <p:txBody>
          <a:bodyPr lIns="92075" tIns="46038" rIns="92075" bIns="46038"/>
          <a:lstStyle/>
          <a:p>
            <a:r>
              <a:rPr lang="en-US" dirty="0" smtClean="0"/>
              <a:t>Using this distinction, we can then ask:</a:t>
            </a:r>
          </a:p>
          <a:p>
            <a:pPr lvl="1"/>
            <a:r>
              <a:rPr lang="en-US" dirty="0" smtClean="0"/>
              <a:t>What are the necessary conditions of personhood?</a:t>
            </a:r>
          </a:p>
          <a:p>
            <a:pPr lvl="1"/>
            <a:r>
              <a:rPr lang="en-US" dirty="0" smtClean="0"/>
              <a:t>What are the sufficient conditions of personhood?</a:t>
            </a:r>
          </a:p>
        </p:txBody>
      </p:sp>
      <p:sp>
        <p:nvSpPr>
          <p:cNvPr id="4" name="Date Placeholder 3"/>
          <p:cNvSpPr>
            <a:spLocks noGrp="1"/>
          </p:cNvSpPr>
          <p:nvPr>
            <p:ph type="dt" sz="half" idx="10"/>
          </p:nvPr>
        </p:nvSpPr>
        <p:spPr/>
        <p:txBody>
          <a:bodyPr/>
          <a:lstStyle/>
          <a:p>
            <a:pPr>
              <a:defRPr/>
            </a:pPr>
            <a:fld id="{1C2D7C59-D32E-4B4F-ABCB-10AE7B49CB81}" type="datetime1">
              <a:rPr lang="en-US"/>
              <a:pPr>
                <a:defRPr/>
              </a:pPr>
              <a:t>8/6/16</a:t>
            </a:fld>
            <a:endParaRPr lang="en-US" b="0">
              <a:solidFill>
                <a:schemeClr val="tx1"/>
              </a:solidFill>
            </a:endParaRPr>
          </a:p>
        </p:txBody>
      </p:sp>
      <p:sp>
        <p:nvSpPr>
          <p:cNvPr id="5" name="Footer Placeholder 4"/>
          <p:cNvSpPr>
            <a:spLocks noGrp="1"/>
          </p:cNvSpPr>
          <p:nvPr>
            <p:ph type="ftr" sz="quarter" idx="11"/>
          </p:nvPr>
        </p:nvSpPr>
        <p:spPr/>
        <p:txBody>
          <a:bodyPr/>
          <a:lstStyle/>
          <a:p>
            <a:pPr>
              <a:defRPr/>
            </a:pPr>
            <a:r>
              <a:rPr lang="en-US"/>
              <a:t>(c) Lawrence M. Hinman</a:t>
            </a:r>
            <a:endParaRPr lang="en-US" b="0">
              <a:solidFill>
                <a:schemeClr val="tx1"/>
              </a:solidFill>
            </a:endParaRPr>
          </a:p>
        </p:txBody>
      </p:sp>
      <p:sp>
        <p:nvSpPr>
          <p:cNvPr id="6" name="Slide Number Placeholder 5"/>
          <p:cNvSpPr>
            <a:spLocks noGrp="1"/>
          </p:cNvSpPr>
          <p:nvPr>
            <p:ph type="sldNum" sz="quarter" idx="12"/>
          </p:nvPr>
        </p:nvSpPr>
        <p:spPr/>
        <p:txBody>
          <a:bodyPr/>
          <a:lstStyle/>
          <a:p>
            <a:pPr>
              <a:defRPr/>
            </a:pPr>
            <a:fld id="{7386D8E9-2718-42D7-918E-CB18C734BC70}" type="slidenum">
              <a:rPr lang="en-US"/>
              <a:pPr>
                <a:defRPr/>
              </a:pPr>
              <a:t>21</a:t>
            </a:fld>
            <a:endParaRPr lang="en-US" b="0">
              <a:solidFill>
                <a:schemeClr val="tx1"/>
              </a:solidFill>
            </a:endParaRPr>
          </a:p>
        </p:txBody>
      </p:sp>
    </p:spTree>
  </p:cSld>
  <p:clrMapOvr>
    <a:masterClrMapping/>
  </p:clrMapOvr>
  <p:transition>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a:noFill/>
        </p:spPr>
        <p:txBody>
          <a:bodyPr lIns="92075" tIns="46038" rIns="92075" bIns="46038">
            <a:normAutofit fontScale="90000"/>
          </a:bodyPr>
          <a:lstStyle/>
          <a:p>
            <a:r>
              <a:rPr lang="en-US" dirty="0" smtClean="0"/>
              <a:t>The Relevance of Personhood:</a:t>
            </a:r>
            <a:br>
              <a:rPr lang="en-US" dirty="0" smtClean="0"/>
            </a:br>
            <a:r>
              <a:rPr lang="en-US" dirty="0" smtClean="0"/>
              <a:t>J. J. Thomson</a:t>
            </a:r>
          </a:p>
        </p:txBody>
      </p:sp>
      <p:sp>
        <p:nvSpPr>
          <p:cNvPr id="25606" name="Rectangle 3"/>
          <p:cNvSpPr>
            <a:spLocks noGrp="1" noChangeArrowheads="1"/>
          </p:cNvSpPr>
          <p:nvPr>
            <p:ph idx="1"/>
          </p:nvPr>
        </p:nvSpPr>
        <p:spPr>
          <a:xfrm>
            <a:off x="762000" y="1905000"/>
            <a:ext cx="5105400" cy="4191000"/>
          </a:xfrm>
          <a:noFill/>
        </p:spPr>
        <p:txBody>
          <a:bodyPr lIns="92075" tIns="46038" rIns="92075" bIns="46038"/>
          <a:lstStyle/>
          <a:p>
            <a:pPr>
              <a:lnSpc>
                <a:spcPct val="90000"/>
              </a:lnSpc>
            </a:pPr>
            <a:r>
              <a:rPr lang="en-US" sz="2400" dirty="0" smtClean="0"/>
              <a:t>Some philosophers--beginning with</a:t>
            </a:r>
            <a:r>
              <a:rPr lang="en-US" sz="2400" i="1" dirty="0" smtClean="0"/>
              <a:t> Judith Jarvis Thomson</a:t>
            </a:r>
            <a:r>
              <a:rPr lang="en-US" sz="2400" dirty="0" smtClean="0"/>
              <a:t> and Jane English--have argued that, even if the fetus is a person, abortion may be morally justified.  In other words, they dispute the truth of the premise, “It is wrong to end the life of an innocent person.”</a:t>
            </a:r>
          </a:p>
        </p:txBody>
      </p:sp>
      <p:sp>
        <p:nvSpPr>
          <p:cNvPr id="5" name="Date Placeholder 4"/>
          <p:cNvSpPr>
            <a:spLocks noGrp="1"/>
          </p:cNvSpPr>
          <p:nvPr>
            <p:ph type="dt" sz="half" idx="10"/>
          </p:nvPr>
        </p:nvSpPr>
        <p:spPr/>
        <p:txBody>
          <a:bodyPr/>
          <a:lstStyle/>
          <a:p>
            <a:pPr>
              <a:defRPr/>
            </a:pPr>
            <a:fld id="{D7681350-0B9F-4084-9998-FDF6B87FB5DA}" type="datetime1">
              <a:rPr lang="en-US"/>
              <a:pPr>
                <a:defRPr/>
              </a:pPr>
              <a:t>8/6/16</a:t>
            </a:fld>
            <a:endParaRPr lang="en-US" b="0">
              <a:solidFill>
                <a:schemeClr val="tx1"/>
              </a:solidFill>
            </a:endParaRPr>
          </a:p>
        </p:txBody>
      </p:sp>
      <p:sp>
        <p:nvSpPr>
          <p:cNvPr id="6" name="Footer Placeholder 5"/>
          <p:cNvSpPr>
            <a:spLocks noGrp="1"/>
          </p:cNvSpPr>
          <p:nvPr>
            <p:ph type="ftr" sz="quarter" idx="11"/>
          </p:nvPr>
        </p:nvSpPr>
        <p:spPr/>
        <p:txBody>
          <a:bodyPr/>
          <a:lstStyle/>
          <a:p>
            <a:pPr>
              <a:defRPr/>
            </a:pPr>
            <a:r>
              <a:rPr lang="en-US"/>
              <a:t>(c) Lawrence M. Hinman</a:t>
            </a:r>
            <a:endParaRPr lang="en-US" b="0">
              <a:solidFill>
                <a:schemeClr val="tx1"/>
              </a:solidFill>
            </a:endParaRPr>
          </a:p>
        </p:txBody>
      </p:sp>
      <p:sp>
        <p:nvSpPr>
          <p:cNvPr id="7" name="Slide Number Placeholder 6"/>
          <p:cNvSpPr>
            <a:spLocks noGrp="1"/>
          </p:cNvSpPr>
          <p:nvPr>
            <p:ph type="sldNum" sz="quarter" idx="12"/>
          </p:nvPr>
        </p:nvSpPr>
        <p:spPr/>
        <p:txBody>
          <a:bodyPr/>
          <a:lstStyle/>
          <a:p>
            <a:pPr>
              <a:defRPr/>
            </a:pPr>
            <a:fld id="{31D60AA5-4963-4C26-A94B-16D3C59F53DB}" type="slidenum">
              <a:rPr lang="en-US"/>
              <a:pPr>
                <a:defRPr/>
              </a:pPr>
              <a:t>22</a:t>
            </a:fld>
            <a:endParaRPr lang="en-US" b="0">
              <a:solidFill>
                <a:schemeClr val="tx1"/>
              </a:solidFill>
            </a:endParaRPr>
          </a:p>
        </p:txBody>
      </p:sp>
      <p:pic>
        <p:nvPicPr>
          <p:cNvPr id="25607" name="Picture 6" descr="Judith Jarvis Thomson"/>
          <p:cNvPicPr>
            <a:picLocks noGrp="1" noChangeAspect="1" noChangeArrowheads="1"/>
          </p:cNvPicPr>
          <p:nvPr>
            <p:ph type="clipArt" sz="half" idx="4294967295"/>
          </p:nvPr>
        </p:nvPicPr>
        <p:blipFill>
          <a:blip r:embed="rId3"/>
          <a:srcRect/>
          <a:stretch>
            <a:fillRect/>
          </a:stretch>
        </p:blipFill>
        <p:spPr>
          <a:xfrm>
            <a:off x="6121400" y="1828800"/>
            <a:ext cx="3022600" cy="4114800"/>
          </a:xfrm>
          <a:noFill/>
        </p:spPr>
      </p:pic>
    </p:spTree>
  </p:cSld>
  <p:clrMapOvr>
    <a:masterClrMapping/>
  </p:clrMapOvr>
  <p:transition>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a:xfrm>
            <a:off x="1173163" y="152400"/>
            <a:ext cx="7772400" cy="914400"/>
          </a:xfrm>
        </p:spPr>
        <p:txBody>
          <a:bodyPr/>
          <a:lstStyle/>
          <a:p>
            <a:r>
              <a:rPr lang="en-US" smtClean="0"/>
              <a:t>The Violinist Example</a:t>
            </a:r>
          </a:p>
        </p:txBody>
      </p:sp>
      <p:sp>
        <p:nvSpPr>
          <p:cNvPr id="26630" name="Rectangle 3"/>
          <p:cNvSpPr>
            <a:spLocks noGrp="1" noChangeArrowheads="1"/>
          </p:cNvSpPr>
          <p:nvPr>
            <p:ph idx="1"/>
          </p:nvPr>
        </p:nvSpPr>
        <p:spPr>
          <a:xfrm>
            <a:off x="685800" y="1600200"/>
            <a:ext cx="7772400" cy="4114800"/>
          </a:xfrm>
        </p:spPr>
        <p:txBody>
          <a:bodyPr>
            <a:normAutofit lnSpcReduction="10000"/>
          </a:bodyPr>
          <a:lstStyle/>
          <a:p>
            <a:pPr>
              <a:lnSpc>
                <a:spcPct val="90000"/>
              </a:lnSpc>
            </a:pPr>
            <a:r>
              <a:rPr lang="en-US" sz="2800" dirty="0" smtClean="0"/>
              <a:t>Thomson offers an analogy: imagine that you were knocked unconscious, hooked up to a famous violinist who must depend on you for life support for the coming nine months.</a:t>
            </a:r>
          </a:p>
          <a:p>
            <a:pPr>
              <a:lnSpc>
                <a:spcPct val="90000"/>
              </a:lnSpc>
            </a:pPr>
            <a:r>
              <a:rPr lang="en-US" sz="2800" dirty="0" smtClean="0"/>
              <a:t>Thomson maintains that you would be morally justified in unhooking yourself, even if it resulted in the death of the violinist.</a:t>
            </a:r>
          </a:p>
          <a:p>
            <a:pPr>
              <a:lnSpc>
                <a:spcPct val="90000"/>
              </a:lnSpc>
            </a:pPr>
            <a:r>
              <a:rPr lang="en-US" sz="2800" dirty="0" smtClean="0"/>
              <a:t>By analogy, a pregnant woman is justified in “unhooking” herself from the fetus, even if doing so results in the death of the fetus and even if the fetus is a person.</a:t>
            </a:r>
          </a:p>
        </p:txBody>
      </p:sp>
      <p:sp>
        <p:nvSpPr>
          <p:cNvPr id="4" name="Date Placeholder 3"/>
          <p:cNvSpPr>
            <a:spLocks noGrp="1"/>
          </p:cNvSpPr>
          <p:nvPr>
            <p:ph type="dt" sz="half" idx="10"/>
          </p:nvPr>
        </p:nvSpPr>
        <p:spPr/>
        <p:txBody>
          <a:bodyPr/>
          <a:lstStyle/>
          <a:p>
            <a:pPr>
              <a:defRPr/>
            </a:pPr>
            <a:fld id="{4663AAF7-A3CC-4BB1-B220-28D4E4E1D2B3}" type="datetime1">
              <a:rPr lang="en-US"/>
              <a:pPr>
                <a:defRPr/>
              </a:pPr>
              <a:t>8/6/16</a:t>
            </a:fld>
            <a:endParaRPr lang="en-US" b="0">
              <a:solidFill>
                <a:schemeClr val="tx1"/>
              </a:solidFill>
            </a:endParaRPr>
          </a:p>
        </p:txBody>
      </p:sp>
      <p:sp>
        <p:nvSpPr>
          <p:cNvPr id="5" name="Footer Placeholder 4"/>
          <p:cNvSpPr>
            <a:spLocks noGrp="1"/>
          </p:cNvSpPr>
          <p:nvPr>
            <p:ph type="ftr" sz="quarter" idx="11"/>
          </p:nvPr>
        </p:nvSpPr>
        <p:spPr/>
        <p:txBody>
          <a:bodyPr/>
          <a:lstStyle/>
          <a:p>
            <a:pPr>
              <a:defRPr/>
            </a:pPr>
            <a:r>
              <a:rPr lang="en-US"/>
              <a:t>(c) Lawrence M. Hinman</a:t>
            </a:r>
            <a:endParaRPr lang="en-US" b="0">
              <a:solidFill>
                <a:schemeClr val="tx1"/>
              </a:solidFill>
            </a:endParaRPr>
          </a:p>
        </p:txBody>
      </p:sp>
      <p:sp>
        <p:nvSpPr>
          <p:cNvPr id="6" name="Slide Number Placeholder 5"/>
          <p:cNvSpPr>
            <a:spLocks noGrp="1"/>
          </p:cNvSpPr>
          <p:nvPr>
            <p:ph type="sldNum" sz="quarter" idx="12"/>
          </p:nvPr>
        </p:nvSpPr>
        <p:spPr/>
        <p:txBody>
          <a:bodyPr/>
          <a:lstStyle/>
          <a:p>
            <a:pPr>
              <a:defRPr/>
            </a:pPr>
            <a:fld id="{F87BB6E7-44B6-40D8-8903-BB1BB77FA288}" type="slidenum">
              <a:rPr lang="en-US"/>
              <a:pPr>
                <a:defRPr/>
              </a:pPr>
              <a:t>23</a:t>
            </a:fld>
            <a:endParaRPr lang="en-US" b="0">
              <a:solidFill>
                <a:schemeClr val="tx1"/>
              </a:solidFill>
            </a:endParaRPr>
          </a:p>
        </p:txBody>
      </p:sp>
    </p:spTree>
  </p:cSld>
  <p:clrMapOvr>
    <a:masterClrMapping/>
  </p:clrMapOvr>
  <p:transition>
    <p:split orient="vert"/>
    <p:sndAc>
      <p:stSnd>
        <p:snd r:embed="rId3" name="CAMERA.WAV"/>
      </p:stSnd>
    </p:sndAc>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2"/>
          <p:cNvSpPr>
            <a:spLocks noGrp="1" noChangeArrowheads="1"/>
          </p:cNvSpPr>
          <p:nvPr>
            <p:ph type="title"/>
          </p:nvPr>
        </p:nvSpPr>
        <p:spPr/>
        <p:txBody>
          <a:bodyPr>
            <a:normAutofit fontScale="90000"/>
          </a:bodyPr>
          <a:lstStyle/>
          <a:p>
            <a:r>
              <a:rPr lang="en-US" smtClean="0"/>
              <a:t>Limitations of the Violinist Analogy</a:t>
            </a:r>
          </a:p>
        </p:txBody>
      </p:sp>
      <p:sp>
        <p:nvSpPr>
          <p:cNvPr id="27654" name="Rectangle 3"/>
          <p:cNvSpPr>
            <a:spLocks noGrp="1" noChangeArrowheads="1"/>
          </p:cNvSpPr>
          <p:nvPr>
            <p:ph idx="1"/>
          </p:nvPr>
        </p:nvSpPr>
        <p:spPr/>
        <p:txBody>
          <a:bodyPr/>
          <a:lstStyle/>
          <a:p>
            <a:pPr>
              <a:buFont typeface="Monotype Sorts" pitchFamily="2" charset="2"/>
              <a:buNone/>
            </a:pPr>
            <a:r>
              <a:rPr lang="en-US" smtClean="0"/>
              <a:t>Thomson’s analogy has several limitations:</a:t>
            </a:r>
          </a:p>
          <a:p>
            <a:pPr lvl="1"/>
            <a:r>
              <a:rPr lang="en-US" smtClean="0"/>
              <a:t>Only covers </a:t>
            </a:r>
            <a:br>
              <a:rPr lang="en-US" smtClean="0"/>
            </a:br>
            <a:r>
              <a:rPr lang="en-US" smtClean="0"/>
              <a:t>cases of rape.</a:t>
            </a:r>
          </a:p>
          <a:p>
            <a:pPr lvl="1"/>
            <a:r>
              <a:rPr lang="en-US" smtClean="0"/>
              <a:t>The violinist is </a:t>
            </a:r>
            <a:br>
              <a:rPr lang="en-US" smtClean="0"/>
            </a:br>
            <a:r>
              <a:rPr lang="en-US" smtClean="0"/>
              <a:t>not someone </a:t>
            </a:r>
            <a:br>
              <a:rPr lang="en-US" smtClean="0"/>
            </a:br>
            <a:r>
              <a:rPr lang="en-US" smtClean="0"/>
              <a:t>to whom one is </a:t>
            </a:r>
            <a:br>
              <a:rPr lang="en-US" smtClean="0"/>
            </a:br>
            <a:r>
              <a:rPr lang="en-US" smtClean="0"/>
              <a:t>related, even </a:t>
            </a:r>
            <a:br>
              <a:rPr lang="en-US" smtClean="0"/>
            </a:br>
            <a:r>
              <a:rPr lang="en-US" smtClean="0"/>
              <a:t>potentially.</a:t>
            </a:r>
          </a:p>
        </p:txBody>
      </p:sp>
      <p:sp>
        <p:nvSpPr>
          <p:cNvPr id="4" name="Date Placeholder 3"/>
          <p:cNvSpPr>
            <a:spLocks noGrp="1"/>
          </p:cNvSpPr>
          <p:nvPr>
            <p:ph type="dt" sz="half" idx="10"/>
          </p:nvPr>
        </p:nvSpPr>
        <p:spPr/>
        <p:txBody>
          <a:bodyPr/>
          <a:lstStyle/>
          <a:p>
            <a:pPr>
              <a:defRPr/>
            </a:pPr>
            <a:fld id="{5DCCE6DE-5181-4F91-B70C-73F41E455E8D}" type="datetime1">
              <a:rPr lang="en-US"/>
              <a:pPr>
                <a:defRPr/>
              </a:pPr>
              <a:t>8/6/16</a:t>
            </a:fld>
            <a:endParaRPr lang="en-US" b="0">
              <a:solidFill>
                <a:schemeClr val="tx1"/>
              </a:solidFill>
            </a:endParaRPr>
          </a:p>
        </p:txBody>
      </p:sp>
      <p:sp>
        <p:nvSpPr>
          <p:cNvPr id="5" name="Footer Placeholder 4"/>
          <p:cNvSpPr>
            <a:spLocks noGrp="1"/>
          </p:cNvSpPr>
          <p:nvPr>
            <p:ph type="ftr" sz="quarter" idx="11"/>
          </p:nvPr>
        </p:nvSpPr>
        <p:spPr/>
        <p:txBody>
          <a:bodyPr/>
          <a:lstStyle/>
          <a:p>
            <a:pPr>
              <a:defRPr/>
            </a:pPr>
            <a:r>
              <a:rPr lang="en-US"/>
              <a:t>(c) Lawrence M. Hinman</a:t>
            </a:r>
            <a:endParaRPr lang="en-US" b="0">
              <a:solidFill>
                <a:schemeClr val="tx1"/>
              </a:solidFill>
            </a:endParaRPr>
          </a:p>
        </p:txBody>
      </p:sp>
      <p:sp>
        <p:nvSpPr>
          <p:cNvPr id="6" name="Slide Number Placeholder 5"/>
          <p:cNvSpPr>
            <a:spLocks noGrp="1"/>
          </p:cNvSpPr>
          <p:nvPr>
            <p:ph type="sldNum" sz="quarter" idx="12"/>
          </p:nvPr>
        </p:nvSpPr>
        <p:spPr/>
        <p:txBody>
          <a:bodyPr/>
          <a:lstStyle/>
          <a:p>
            <a:pPr>
              <a:defRPr/>
            </a:pPr>
            <a:fld id="{2FCB163F-CB60-439F-8D3B-4D6B3376209D}" type="slidenum">
              <a:rPr lang="en-US"/>
              <a:pPr>
                <a:defRPr/>
              </a:pPr>
              <a:t>24</a:t>
            </a:fld>
            <a:endParaRPr lang="en-US" b="0">
              <a:solidFill>
                <a:schemeClr val="tx1"/>
              </a:solidFill>
            </a:endParaRPr>
          </a:p>
        </p:txBody>
      </p:sp>
      <p:pic>
        <p:nvPicPr>
          <p:cNvPr id="28676" name="Picture 4"/>
          <p:cNvPicPr>
            <a:picLocks noChangeAspect="1" noChangeArrowheads="1"/>
          </p:cNvPicPr>
          <p:nvPr/>
        </p:nvPicPr>
        <p:blipFill>
          <a:blip r:embed="rId4"/>
          <a:srcRect/>
          <a:stretch>
            <a:fillRect/>
          </a:stretch>
        </p:blipFill>
        <p:spPr bwMode="auto">
          <a:xfrm>
            <a:off x="4724400" y="2895600"/>
            <a:ext cx="3590925" cy="3590925"/>
          </a:xfrm>
          <a:prstGeom prst="rect">
            <a:avLst/>
          </a:prstGeom>
          <a:noFill/>
          <a:ln w="9525">
            <a:noFill/>
            <a:miter lim="800000"/>
            <a:headEnd/>
            <a:tailEnd/>
          </a:ln>
          <a:effectLst>
            <a:outerShdw blurRad="50800" dist="50800" dir="5400000" algn="ctr" rotWithShape="0">
              <a:srgbClr val="000000">
                <a:alpha val="3000"/>
              </a:srgbClr>
            </a:outerShdw>
          </a:effectLst>
        </p:spPr>
      </p:pic>
    </p:spTree>
  </p:cSld>
  <p:clrMapOvr>
    <a:masterClrMapping/>
  </p:clrMapOvr>
  <p:transition>
    <p:split orient="vert"/>
    <p:sndAc>
      <p:stSnd>
        <p:snd r:embed="rId3" name="CAMERA.WAV"/>
      </p:stSnd>
    </p:sndAc>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2"/>
          <p:cNvSpPr>
            <a:spLocks noGrp="1" noChangeArrowheads="1"/>
          </p:cNvSpPr>
          <p:nvPr>
            <p:ph type="title"/>
          </p:nvPr>
        </p:nvSpPr>
        <p:spPr>
          <a:xfrm>
            <a:off x="1173163" y="152400"/>
            <a:ext cx="7772400" cy="1143000"/>
          </a:xfrm>
        </p:spPr>
        <p:txBody>
          <a:bodyPr/>
          <a:lstStyle/>
          <a:p>
            <a:r>
              <a:rPr lang="en-US" smtClean="0"/>
              <a:t>Jane English’s Revisions</a:t>
            </a:r>
          </a:p>
        </p:txBody>
      </p:sp>
      <p:sp>
        <p:nvSpPr>
          <p:cNvPr id="28678" name="Rectangle 3"/>
          <p:cNvSpPr>
            <a:spLocks noGrp="1" noChangeArrowheads="1"/>
          </p:cNvSpPr>
          <p:nvPr>
            <p:ph idx="1"/>
          </p:nvPr>
        </p:nvSpPr>
        <p:spPr>
          <a:xfrm>
            <a:off x="762000" y="1676400"/>
            <a:ext cx="7772400" cy="4419600"/>
          </a:xfrm>
        </p:spPr>
        <p:txBody>
          <a:bodyPr/>
          <a:lstStyle/>
          <a:p>
            <a:pPr>
              <a:lnSpc>
                <a:spcPct val="90000"/>
              </a:lnSpc>
            </a:pPr>
            <a:r>
              <a:rPr lang="en-US" dirty="0" smtClean="0"/>
              <a:t>The philosopher Jane English amended Thomson’s example. </a:t>
            </a:r>
          </a:p>
          <a:p>
            <a:pPr lvl="1">
              <a:lnSpc>
                <a:spcPct val="90000"/>
              </a:lnSpc>
            </a:pPr>
            <a:r>
              <a:rPr lang="en-US" dirty="0" smtClean="0"/>
              <a:t>Imagine that you go out at night, knowing that you might be rendered unconscious and hooked up to the violinist.  </a:t>
            </a:r>
          </a:p>
          <a:p>
            <a:pPr lvl="1">
              <a:lnSpc>
                <a:spcPct val="90000"/>
              </a:lnSpc>
            </a:pPr>
            <a:r>
              <a:rPr lang="en-US" dirty="0" smtClean="0"/>
              <a:t>You would still, according to English, be entitled to unhook yourself. </a:t>
            </a:r>
          </a:p>
          <a:p>
            <a:pPr lvl="1">
              <a:lnSpc>
                <a:spcPct val="90000"/>
              </a:lnSpc>
            </a:pPr>
            <a:r>
              <a:rPr lang="en-US" dirty="0" smtClean="0"/>
              <a:t>This case is more closely analogous to conventional cases of unwanted pregnancies.</a:t>
            </a:r>
          </a:p>
        </p:txBody>
      </p:sp>
      <p:sp>
        <p:nvSpPr>
          <p:cNvPr id="4" name="Date Placeholder 3"/>
          <p:cNvSpPr>
            <a:spLocks noGrp="1"/>
          </p:cNvSpPr>
          <p:nvPr>
            <p:ph type="dt" sz="half" idx="10"/>
          </p:nvPr>
        </p:nvSpPr>
        <p:spPr/>
        <p:txBody>
          <a:bodyPr/>
          <a:lstStyle/>
          <a:p>
            <a:pPr>
              <a:defRPr/>
            </a:pPr>
            <a:fld id="{E4DF16A3-4ACE-4BA0-95C7-7F98DC932F0B}" type="datetime1">
              <a:rPr lang="en-US"/>
              <a:pPr>
                <a:defRPr/>
              </a:pPr>
              <a:t>8/6/16</a:t>
            </a:fld>
            <a:endParaRPr lang="en-US" b="0">
              <a:solidFill>
                <a:schemeClr val="tx1"/>
              </a:solidFill>
            </a:endParaRPr>
          </a:p>
        </p:txBody>
      </p:sp>
      <p:sp>
        <p:nvSpPr>
          <p:cNvPr id="5" name="Footer Placeholder 4"/>
          <p:cNvSpPr>
            <a:spLocks noGrp="1"/>
          </p:cNvSpPr>
          <p:nvPr>
            <p:ph type="ftr" sz="quarter" idx="11"/>
          </p:nvPr>
        </p:nvSpPr>
        <p:spPr/>
        <p:txBody>
          <a:bodyPr/>
          <a:lstStyle/>
          <a:p>
            <a:pPr>
              <a:defRPr/>
            </a:pPr>
            <a:r>
              <a:rPr lang="en-US"/>
              <a:t>(c) Lawrence M. Hinman</a:t>
            </a:r>
            <a:endParaRPr lang="en-US" b="0">
              <a:solidFill>
                <a:schemeClr val="tx1"/>
              </a:solidFill>
            </a:endParaRPr>
          </a:p>
        </p:txBody>
      </p:sp>
      <p:sp>
        <p:nvSpPr>
          <p:cNvPr id="6" name="Slide Number Placeholder 5"/>
          <p:cNvSpPr>
            <a:spLocks noGrp="1"/>
          </p:cNvSpPr>
          <p:nvPr>
            <p:ph type="sldNum" sz="quarter" idx="12"/>
          </p:nvPr>
        </p:nvSpPr>
        <p:spPr/>
        <p:txBody>
          <a:bodyPr/>
          <a:lstStyle/>
          <a:p>
            <a:pPr>
              <a:defRPr/>
            </a:pPr>
            <a:fld id="{559B8F0D-2739-4C24-B4BD-D8AFA6D8AB73}" type="slidenum">
              <a:rPr lang="en-US"/>
              <a:pPr>
                <a:defRPr/>
              </a:pPr>
              <a:t>25</a:t>
            </a:fld>
            <a:endParaRPr lang="en-US" b="0">
              <a:solidFill>
                <a:schemeClr val="tx1"/>
              </a:solidFill>
            </a:endParaRPr>
          </a:p>
        </p:txBody>
      </p:sp>
    </p:spTree>
  </p:cSld>
  <p:clrMapOvr>
    <a:masterClrMapping/>
  </p:clrMapOvr>
  <p:transition>
    <p:split orient="vert"/>
    <p:sndAc>
      <p:stSnd>
        <p:snd r:embed="rId3" name="CAMERA.WAV"/>
      </p:stSnd>
    </p:sndAc>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a:xfrm>
            <a:off x="914400" y="76200"/>
            <a:ext cx="7983538" cy="1143000"/>
          </a:xfrm>
          <a:noFill/>
        </p:spPr>
        <p:txBody>
          <a:bodyPr lIns="92075" tIns="46038" rIns="92075" bIns="46038">
            <a:normAutofit fontScale="90000"/>
          </a:bodyPr>
          <a:lstStyle/>
          <a:p>
            <a:r>
              <a:rPr lang="en-US" dirty="0" smtClean="0"/>
              <a:t>The Rights of the Pregnant Woman</a:t>
            </a:r>
          </a:p>
        </p:txBody>
      </p:sp>
      <p:sp>
        <p:nvSpPr>
          <p:cNvPr id="29702" name="Rectangle 3"/>
          <p:cNvSpPr>
            <a:spLocks noGrp="1" noChangeArrowheads="1"/>
          </p:cNvSpPr>
          <p:nvPr>
            <p:ph idx="1"/>
          </p:nvPr>
        </p:nvSpPr>
        <p:spPr>
          <a:xfrm>
            <a:off x="762000" y="1600200"/>
            <a:ext cx="8382000" cy="4572000"/>
          </a:xfrm>
          <a:noFill/>
        </p:spPr>
        <p:txBody>
          <a:bodyPr lIns="92075" tIns="46038" rIns="92075" bIns="46038"/>
          <a:lstStyle/>
          <a:p>
            <a:pPr>
              <a:lnSpc>
                <a:spcPct val="90000"/>
              </a:lnSpc>
              <a:buFont typeface="Monotype Sorts" pitchFamily="2" charset="2"/>
              <a:buNone/>
            </a:pPr>
            <a:r>
              <a:rPr lang="en-US" sz="2400" dirty="0" smtClean="0"/>
              <a:t>What right does a woman possess that would entitle her to choose an abortion?</a:t>
            </a:r>
          </a:p>
          <a:p>
            <a:pPr>
              <a:lnSpc>
                <a:spcPct val="90000"/>
              </a:lnSpc>
            </a:pPr>
            <a:r>
              <a:rPr lang="en-US" sz="2400" dirty="0" smtClean="0"/>
              <a:t>Right to privacy.</a:t>
            </a:r>
          </a:p>
          <a:p>
            <a:pPr lvl="1">
              <a:lnSpc>
                <a:spcPct val="90000"/>
              </a:lnSpc>
            </a:pPr>
            <a:r>
              <a:rPr lang="en-US" sz="2000" dirty="0" smtClean="0"/>
              <a:t>this is the right specified in </a:t>
            </a:r>
            <a:r>
              <a:rPr lang="en-US" sz="2000" i="1" dirty="0" smtClean="0"/>
              <a:t>Roe v. Wade</a:t>
            </a:r>
            <a:r>
              <a:rPr lang="en-US" sz="2000" dirty="0" smtClean="0"/>
              <a:t>.</a:t>
            </a:r>
          </a:p>
          <a:p>
            <a:pPr>
              <a:lnSpc>
                <a:spcPct val="90000"/>
              </a:lnSpc>
            </a:pPr>
            <a:r>
              <a:rPr lang="en-US" sz="2400" dirty="0" smtClean="0"/>
              <a:t>Right to ownership of one’s own body.</a:t>
            </a:r>
          </a:p>
          <a:p>
            <a:pPr lvl="1">
              <a:lnSpc>
                <a:spcPct val="90000"/>
              </a:lnSpc>
            </a:pPr>
            <a:r>
              <a:rPr lang="en-US" sz="2000" dirty="0" smtClean="0"/>
              <a:t>Is ownership a perspicuous category?</a:t>
            </a:r>
          </a:p>
          <a:p>
            <a:pPr>
              <a:lnSpc>
                <a:spcPct val="90000"/>
              </a:lnSpc>
            </a:pPr>
            <a:r>
              <a:rPr lang="en-US" sz="2400" dirty="0" smtClean="0"/>
              <a:t>Right to equal treatment.</a:t>
            </a:r>
          </a:p>
          <a:p>
            <a:pPr lvl="1">
              <a:lnSpc>
                <a:spcPct val="90000"/>
              </a:lnSpc>
            </a:pPr>
            <a:r>
              <a:rPr lang="en-US" sz="2000" dirty="0" smtClean="0"/>
              <a:t>Men can’t get pregnant.</a:t>
            </a:r>
          </a:p>
          <a:p>
            <a:pPr>
              <a:lnSpc>
                <a:spcPct val="90000"/>
              </a:lnSpc>
            </a:pPr>
            <a:r>
              <a:rPr lang="en-US" sz="2400" dirty="0" smtClean="0"/>
              <a:t>Right to self-determination.</a:t>
            </a:r>
          </a:p>
          <a:p>
            <a:pPr lvl="1">
              <a:lnSpc>
                <a:spcPct val="90000"/>
              </a:lnSpc>
            </a:pPr>
            <a:r>
              <a:rPr lang="en-US" sz="2000" dirty="0" smtClean="0"/>
              <a:t>Women have the right to decide about their own futures.</a:t>
            </a:r>
          </a:p>
          <a:p>
            <a:pPr lvl="1">
              <a:lnSpc>
                <a:spcPct val="90000"/>
              </a:lnSpc>
            </a:pPr>
            <a:r>
              <a:rPr lang="en-US" sz="2000" dirty="0" smtClean="0"/>
              <a:t>It is morally repellent to force a woman to bear a child against her will.</a:t>
            </a:r>
          </a:p>
          <a:p>
            <a:pPr>
              <a:lnSpc>
                <a:spcPct val="90000"/>
              </a:lnSpc>
            </a:pPr>
            <a:endParaRPr lang="en-US" sz="2800" dirty="0" smtClean="0"/>
          </a:p>
        </p:txBody>
      </p:sp>
      <p:sp>
        <p:nvSpPr>
          <p:cNvPr id="4" name="Date Placeholder 3"/>
          <p:cNvSpPr>
            <a:spLocks noGrp="1"/>
          </p:cNvSpPr>
          <p:nvPr>
            <p:ph type="dt" sz="half" idx="10"/>
          </p:nvPr>
        </p:nvSpPr>
        <p:spPr/>
        <p:txBody>
          <a:bodyPr/>
          <a:lstStyle/>
          <a:p>
            <a:pPr>
              <a:defRPr/>
            </a:pPr>
            <a:fld id="{DA860E1F-A88E-4739-82E1-038AB4D116AA}" type="datetime1">
              <a:rPr lang="en-US"/>
              <a:pPr>
                <a:defRPr/>
              </a:pPr>
              <a:t>8/6/16</a:t>
            </a:fld>
            <a:endParaRPr lang="en-US" b="0">
              <a:solidFill>
                <a:schemeClr val="tx1"/>
              </a:solidFill>
            </a:endParaRPr>
          </a:p>
        </p:txBody>
      </p:sp>
      <p:sp>
        <p:nvSpPr>
          <p:cNvPr id="5" name="Footer Placeholder 4"/>
          <p:cNvSpPr>
            <a:spLocks noGrp="1"/>
          </p:cNvSpPr>
          <p:nvPr>
            <p:ph type="ftr" sz="quarter" idx="11"/>
          </p:nvPr>
        </p:nvSpPr>
        <p:spPr/>
        <p:txBody>
          <a:bodyPr/>
          <a:lstStyle/>
          <a:p>
            <a:pPr>
              <a:defRPr/>
            </a:pPr>
            <a:r>
              <a:rPr lang="en-US"/>
              <a:t>(c) Lawrence M. Hinman</a:t>
            </a:r>
            <a:endParaRPr lang="en-US" b="0">
              <a:solidFill>
                <a:schemeClr val="tx1"/>
              </a:solidFill>
            </a:endParaRPr>
          </a:p>
        </p:txBody>
      </p:sp>
      <p:sp>
        <p:nvSpPr>
          <p:cNvPr id="6" name="Slide Number Placeholder 5"/>
          <p:cNvSpPr>
            <a:spLocks noGrp="1"/>
          </p:cNvSpPr>
          <p:nvPr>
            <p:ph type="sldNum" sz="quarter" idx="12"/>
          </p:nvPr>
        </p:nvSpPr>
        <p:spPr/>
        <p:txBody>
          <a:bodyPr/>
          <a:lstStyle/>
          <a:p>
            <a:pPr>
              <a:defRPr/>
            </a:pPr>
            <a:fld id="{F20D4C7A-4E05-4218-896B-ED885DB8FFB9}" type="slidenum">
              <a:rPr lang="en-US"/>
              <a:pPr>
                <a:defRPr/>
              </a:pPr>
              <a:t>26</a:t>
            </a:fld>
            <a:endParaRPr lang="en-US" b="0">
              <a:solidFill>
                <a:schemeClr val="tx1"/>
              </a:solidFill>
            </a:endParaRPr>
          </a:p>
        </p:txBody>
      </p:sp>
    </p:spTree>
  </p:cSld>
  <p:clrMapOvr>
    <a:masterClrMapping/>
  </p:clrMapOvr>
  <p:transition>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decides?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60151011"/>
              </p:ext>
            </p:extLst>
          </p:nvPr>
        </p:nvGraphicFramePr>
        <p:xfrm>
          <a:off x="494371" y="1631446"/>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10"/>
          </p:nvPr>
        </p:nvSpPr>
        <p:spPr/>
        <p:txBody>
          <a:bodyPr/>
          <a:lstStyle/>
          <a:p>
            <a:pPr>
              <a:defRPr/>
            </a:pPr>
            <a:fld id="{3CA6CC51-04DE-495E-A96E-B36D8A1FFB1C}" type="datetime1">
              <a:rPr lang="en-US" smtClean="0"/>
              <a:pPr>
                <a:defRPr/>
              </a:pPr>
              <a:t>8/6/16</a:t>
            </a:fld>
            <a:endParaRPr lang="en-US" b="0">
              <a:solidFill>
                <a:schemeClr val="tx1"/>
              </a:solidFill>
            </a:endParaRPr>
          </a:p>
        </p:txBody>
      </p:sp>
      <p:sp>
        <p:nvSpPr>
          <p:cNvPr id="5" name="Footer Placeholder 4"/>
          <p:cNvSpPr>
            <a:spLocks noGrp="1"/>
          </p:cNvSpPr>
          <p:nvPr>
            <p:ph type="ftr" sz="quarter" idx="11"/>
          </p:nvPr>
        </p:nvSpPr>
        <p:spPr/>
        <p:txBody>
          <a:bodyPr/>
          <a:lstStyle/>
          <a:p>
            <a:pPr>
              <a:defRPr/>
            </a:pPr>
            <a:r>
              <a:rPr lang="en-US" smtClean="0"/>
              <a:t>(c) Lawrence M. Hinman</a:t>
            </a:r>
            <a:endParaRPr lang="en-US" b="0">
              <a:solidFill>
                <a:schemeClr val="tx1"/>
              </a:solidFill>
            </a:endParaRPr>
          </a:p>
        </p:txBody>
      </p:sp>
      <p:sp>
        <p:nvSpPr>
          <p:cNvPr id="6" name="Slide Number Placeholder 5"/>
          <p:cNvSpPr>
            <a:spLocks noGrp="1"/>
          </p:cNvSpPr>
          <p:nvPr>
            <p:ph type="sldNum" sz="quarter" idx="12"/>
          </p:nvPr>
        </p:nvSpPr>
        <p:spPr/>
        <p:txBody>
          <a:bodyPr/>
          <a:lstStyle/>
          <a:p>
            <a:pPr>
              <a:defRPr/>
            </a:pPr>
            <a:fld id="{6251A081-CD58-42FB-9DB2-A62E442F716D}" type="slidenum">
              <a:rPr lang="en-US" smtClean="0"/>
              <a:pPr>
                <a:defRPr/>
              </a:pPr>
              <a:t>27</a:t>
            </a:fld>
            <a:endParaRPr lang="en-US" b="0">
              <a:solidFill>
                <a:schemeClr val="tx1"/>
              </a:solidFill>
            </a:endParaRPr>
          </a:p>
        </p:txBody>
      </p:sp>
    </p:spTree>
    <p:extLst>
      <p:ext uri="{BB962C8B-B14F-4D97-AF65-F5344CB8AC3E}">
        <p14:creationId xmlns:p14="http://schemas.microsoft.com/office/powerpoint/2010/main" val="2577035559"/>
      </p:ext>
    </p:extLst>
  </p:cSld>
  <p:clrMapOvr>
    <a:masterClrMapping/>
  </p:clrMapOvr>
  <p:transition>
    <p:split orient="vert"/>
    <p:sndAc>
      <p:stSnd>
        <p:snd r:embed="rId2" name="CAMERA.WAV"/>
      </p:stSnd>
    </p:sndAc>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2"/>
          <p:cNvSpPr>
            <a:spLocks noGrp="1" noChangeArrowheads="1"/>
          </p:cNvSpPr>
          <p:nvPr>
            <p:ph type="title"/>
          </p:nvPr>
        </p:nvSpPr>
        <p:spPr>
          <a:xfrm>
            <a:off x="914400" y="274638"/>
            <a:ext cx="7315200" cy="1143000"/>
          </a:xfrm>
        </p:spPr>
        <p:txBody>
          <a:bodyPr>
            <a:normAutofit fontScale="90000"/>
          </a:bodyPr>
          <a:lstStyle/>
          <a:p>
            <a:r>
              <a:rPr lang="en-US" dirty="0" smtClean="0"/>
              <a:t>Feminist Concerns about Abortion</a:t>
            </a:r>
          </a:p>
        </p:txBody>
      </p:sp>
      <p:sp>
        <p:nvSpPr>
          <p:cNvPr id="30726" name="Rectangle 3"/>
          <p:cNvSpPr>
            <a:spLocks noGrp="1" noChangeArrowheads="1"/>
          </p:cNvSpPr>
          <p:nvPr>
            <p:ph idx="1"/>
          </p:nvPr>
        </p:nvSpPr>
        <p:spPr/>
        <p:txBody>
          <a:bodyPr/>
          <a:lstStyle/>
          <a:p>
            <a:pPr marL="0" indent="0">
              <a:buNone/>
            </a:pPr>
            <a:r>
              <a:rPr lang="en-US" dirty="0" smtClean="0"/>
              <a:t>Many feminists see abortion issue within context of: </a:t>
            </a:r>
          </a:p>
          <a:p>
            <a:pPr lvl="1"/>
            <a:r>
              <a:rPr lang="en-US" dirty="0" smtClean="0"/>
              <a:t>history of oppression of women</a:t>
            </a:r>
          </a:p>
          <a:p>
            <a:pPr lvl="1"/>
            <a:r>
              <a:rPr lang="en-US" dirty="0" smtClean="0"/>
              <a:t>history of danger and death for women when abortion is illegal</a:t>
            </a:r>
          </a:p>
        </p:txBody>
      </p:sp>
      <p:sp>
        <p:nvSpPr>
          <p:cNvPr id="4" name="Date Placeholder 3"/>
          <p:cNvSpPr>
            <a:spLocks noGrp="1"/>
          </p:cNvSpPr>
          <p:nvPr>
            <p:ph type="dt" sz="half" idx="10"/>
          </p:nvPr>
        </p:nvSpPr>
        <p:spPr/>
        <p:txBody>
          <a:bodyPr/>
          <a:lstStyle/>
          <a:p>
            <a:pPr>
              <a:defRPr/>
            </a:pPr>
            <a:fld id="{ACC4F50E-8E45-4346-8F31-58BAB5A612F4}" type="datetime1">
              <a:rPr lang="en-US"/>
              <a:pPr>
                <a:defRPr/>
              </a:pPr>
              <a:t>8/6/16</a:t>
            </a:fld>
            <a:endParaRPr lang="en-US" b="0">
              <a:solidFill>
                <a:schemeClr val="tx1"/>
              </a:solidFill>
            </a:endParaRPr>
          </a:p>
        </p:txBody>
      </p:sp>
      <p:sp>
        <p:nvSpPr>
          <p:cNvPr id="5" name="Footer Placeholder 4"/>
          <p:cNvSpPr>
            <a:spLocks noGrp="1"/>
          </p:cNvSpPr>
          <p:nvPr>
            <p:ph type="ftr" sz="quarter" idx="11"/>
          </p:nvPr>
        </p:nvSpPr>
        <p:spPr/>
        <p:txBody>
          <a:bodyPr/>
          <a:lstStyle/>
          <a:p>
            <a:pPr>
              <a:defRPr/>
            </a:pPr>
            <a:r>
              <a:rPr lang="en-US"/>
              <a:t>(c) Lawrence M. Hinman</a:t>
            </a:r>
            <a:endParaRPr lang="en-US" b="0">
              <a:solidFill>
                <a:schemeClr val="tx1"/>
              </a:solidFill>
            </a:endParaRPr>
          </a:p>
        </p:txBody>
      </p:sp>
      <p:sp>
        <p:nvSpPr>
          <p:cNvPr id="6" name="Slide Number Placeholder 5"/>
          <p:cNvSpPr>
            <a:spLocks noGrp="1"/>
          </p:cNvSpPr>
          <p:nvPr>
            <p:ph type="sldNum" sz="quarter" idx="12"/>
          </p:nvPr>
        </p:nvSpPr>
        <p:spPr/>
        <p:txBody>
          <a:bodyPr/>
          <a:lstStyle/>
          <a:p>
            <a:pPr>
              <a:defRPr/>
            </a:pPr>
            <a:fld id="{E07CEF7B-FF8A-4022-8B49-CFDE5E4E7CCB}" type="slidenum">
              <a:rPr lang="en-US"/>
              <a:pPr>
                <a:defRPr/>
              </a:pPr>
              <a:t>28</a:t>
            </a:fld>
            <a:endParaRPr lang="en-US" b="0">
              <a:solidFill>
                <a:schemeClr val="tx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p:txBody>
          <a:bodyPr/>
          <a:lstStyle/>
          <a:p>
            <a:r>
              <a:rPr lang="en-US" smtClean="0"/>
              <a:t>Abortion and Racism</a:t>
            </a:r>
          </a:p>
        </p:txBody>
      </p:sp>
      <p:sp>
        <p:nvSpPr>
          <p:cNvPr id="31750" name="Rectangle 3"/>
          <p:cNvSpPr>
            <a:spLocks noGrp="1" noChangeArrowheads="1"/>
          </p:cNvSpPr>
          <p:nvPr>
            <p:ph idx="1"/>
          </p:nvPr>
        </p:nvSpPr>
        <p:spPr/>
        <p:txBody>
          <a:bodyPr/>
          <a:lstStyle/>
          <a:p>
            <a:pPr>
              <a:buFont typeface="Monotype Sorts" pitchFamily="2" charset="2"/>
              <a:buNone/>
            </a:pPr>
            <a:r>
              <a:rPr lang="en-US" smtClean="0"/>
              <a:t>Some, particularly within African-American communities, see the call for abortion as a racist, genocidal threat.</a:t>
            </a:r>
          </a:p>
          <a:p>
            <a:pPr lvl="1"/>
            <a:endParaRPr lang="en-US" smtClean="0"/>
          </a:p>
        </p:txBody>
      </p:sp>
      <p:sp>
        <p:nvSpPr>
          <p:cNvPr id="4" name="Date Placeholder 3"/>
          <p:cNvSpPr>
            <a:spLocks noGrp="1"/>
          </p:cNvSpPr>
          <p:nvPr>
            <p:ph type="dt" sz="half" idx="10"/>
          </p:nvPr>
        </p:nvSpPr>
        <p:spPr/>
        <p:txBody>
          <a:bodyPr/>
          <a:lstStyle/>
          <a:p>
            <a:pPr>
              <a:defRPr/>
            </a:pPr>
            <a:fld id="{8824FA6F-6909-4687-B861-BB235FF32AED}" type="datetime1">
              <a:rPr lang="en-US"/>
              <a:pPr>
                <a:defRPr/>
              </a:pPr>
              <a:t>8/6/16</a:t>
            </a:fld>
            <a:endParaRPr lang="en-US" b="0">
              <a:solidFill>
                <a:schemeClr val="tx1"/>
              </a:solidFill>
            </a:endParaRPr>
          </a:p>
        </p:txBody>
      </p:sp>
      <p:sp>
        <p:nvSpPr>
          <p:cNvPr id="5" name="Footer Placeholder 4"/>
          <p:cNvSpPr>
            <a:spLocks noGrp="1"/>
          </p:cNvSpPr>
          <p:nvPr>
            <p:ph type="ftr" sz="quarter" idx="11"/>
          </p:nvPr>
        </p:nvSpPr>
        <p:spPr/>
        <p:txBody>
          <a:bodyPr/>
          <a:lstStyle/>
          <a:p>
            <a:pPr>
              <a:defRPr/>
            </a:pPr>
            <a:r>
              <a:rPr lang="en-US"/>
              <a:t>(c) Lawrence M. Hinman</a:t>
            </a:r>
            <a:endParaRPr lang="en-US" b="0">
              <a:solidFill>
                <a:schemeClr val="tx1"/>
              </a:solidFill>
            </a:endParaRPr>
          </a:p>
        </p:txBody>
      </p:sp>
      <p:sp>
        <p:nvSpPr>
          <p:cNvPr id="6" name="Slide Number Placeholder 5"/>
          <p:cNvSpPr>
            <a:spLocks noGrp="1"/>
          </p:cNvSpPr>
          <p:nvPr>
            <p:ph type="sldNum" sz="quarter" idx="12"/>
          </p:nvPr>
        </p:nvSpPr>
        <p:spPr/>
        <p:txBody>
          <a:bodyPr/>
          <a:lstStyle/>
          <a:p>
            <a:pPr>
              <a:defRPr/>
            </a:pPr>
            <a:fld id="{CBF4D048-86A9-4089-A6BF-1B3E10C92A1D}" type="slidenum">
              <a:rPr lang="en-US"/>
              <a:pPr>
                <a:defRPr/>
              </a:pPr>
              <a:t>29</a:t>
            </a:fld>
            <a:endParaRPr lang="en-US" b="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990600" y="0"/>
            <a:ext cx="7924800" cy="1295400"/>
          </a:xfrm>
        </p:spPr>
        <p:txBody>
          <a:bodyPr>
            <a:normAutofit fontScale="90000"/>
          </a:bodyPr>
          <a:lstStyle/>
          <a:p>
            <a:r>
              <a:rPr lang="en-US" dirty="0" smtClean="0"/>
              <a:t>The Rhetoric of Abortion Discussions</a:t>
            </a:r>
          </a:p>
        </p:txBody>
      </p:sp>
      <p:sp>
        <p:nvSpPr>
          <p:cNvPr id="17414" name="Rectangle 3"/>
          <p:cNvSpPr>
            <a:spLocks noGrp="1" noChangeArrowheads="1"/>
          </p:cNvSpPr>
          <p:nvPr>
            <p:ph idx="1"/>
          </p:nvPr>
        </p:nvSpPr>
        <p:spPr/>
        <p:txBody>
          <a:bodyPr/>
          <a:lstStyle/>
          <a:p>
            <a:r>
              <a:rPr lang="en-US" dirty="0" smtClean="0"/>
              <a:t>Beware of the labels “Pro-life” and “Pro-choice.”</a:t>
            </a:r>
          </a:p>
          <a:p>
            <a:pPr lvl="1"/>
            <a:r>
              <a:rPr lang="en-US" dirty="0" smtClean="0"/>
              <a:t>They imply that the other side is against “life” or against “choice.”</a:t>
            </a:r>
          </a:p>
          <a:p>
            <a:pPr lvl="1"/>
            <a:r>
              <a:rPr lang="en-US" dirty="0" smtClean="0"/>
              <a:t>They ignore the nuances in a person’s position.</a:t>
            </a:r>
          </a:p>
        </p:txBody>
      </p:sp>
      <p:sp>
        <p:nvSpPr>
          <p:cNvPr id="4" name="Date Placeholder 3"/>
          <p:cNvSpPr>
            <a:spLocks noGrp="1"/>
          </p:cNvSpPr>
          <p:nvPr>
            <p:ph type="dt" sz="half" idx="10"/>
          </p:nvPr>
        </p:nvSpPr>
        <p:spPr/>
        <p:txBody>
          <a:bodyPr/>
          <a:lstStyle/>
          <a:p>
            <a:pPr>
              <a:defRPr/>
            </a:pPr>
            <a:fld id="{2441CB2F-D1C5-44CE-92D5-F88D4B2FC983}" type="datetime1">
              <a:rPr lang="en-US"/>
              <a:pPr>
                <a:defRPr/>
              </a:pPr>
              <a:t>8/6/16</a:t>
            </a:fld>
            <a:endParaRPr lang="en-US" b="0">
              <a:solidFill>
                <a:schemeClr val="tx1"/>
              </a:solidFill>
            </a:endParaRPr>
          </a:p>
        </p:txBody>
      </p:sp>
      <p:sp>
        <p:nvSpPr>
          <p:cNvPr id="5" name="Footer Placeholder 4"/>
          <p:cNvSpPr>
            <a:spLocks noGrp="1"/>
          </p:cNvSpPr>
          <p:nvPr>
            <p:ph type="ftr" sz="quarter" idx="11"/>
          </p:nvPr>
        </p:nvSpPr>
        <p:spPr/>
        <p:txBody>
          <a:bodyPr/>
          <a:lstStyle/>
          <a:p>
            <a:pPr>
              <a:defRPr/>
            </a:pPr>
            <a:r>
              <a:rPr lang="en-US"/>
              <a:t>(c) Lawrence M. Hinman</a:t>
            </a:r>
            <a:endParaRPr lang="en-US" b="0">
              <a:solidFill>
                <a:schemeClr val="tx1"/>
              </a:solidFill>
            </a:endParaRPr>
          </a:p>
        </p:txBody>
      </p:sp>
      <p:sp>
        <p:nvSpPr>
          <p:cNvPr id="6" name="Slide Number Placeholder 5"/>
          <p:cNvSpPr>
            <a:spLocks noGrp="1"/>
          </p:cNvSpPr>
          <p:nvPr>
            <p:ph type="sldNum" sz="quarter" idx="12"/>
          </p:nvPr>
        </p:nvSpPr>
        <p:spPr/>
        <p:txBody>
          <a:bodyPr/>
          <a:lstStyle/>
          <a:p>
            <a:pPr>
              <a:defRPr/>
            </a:pPr>
            <a:fld id="{DCE0DB2F-1F45-42CF-A286-4AAFF10CFD26}" type="slidenum">
              <a:rPr lang="en-US"/>
              <a:pPr>
                <a:defRPr/>
              </a:pPr>
              <a:t>3</a:t>
            </a:fld>
            <a:endParaRPr lang="en-US" b="0">
              <a:solidFill>
                <a:schemeClr val="tx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 name="Rectangle 2"/>
          <p:cNvSpPr>
            <a:spLocks noGrp="1" noChangeArrowheads="1"/>
          </p:cNvSpPr>
          <p:nvPr>
            <p:ph type="title"/>
          </p:nvPr>
        </p:nvSpPr>
        <p:spPr>
          <a:xfrm>
            <a:off x="990600" y="76200"/>
            <a:ext cx="7924800" cy="1143000"/>
          </a:xfrm>
        </p:spPr>
        <p:txBody>
          <a:bodyPr/>
          <a:lstStyle/>
          <a:p>
            <a:r>
              <a:rPr lang="en-US" dirty="0" smtClean="0"/>
              <a:t>Rights of the Father</a:t>
            </a:r>
          </a:p>
        </p:txBody>
      </p:sp>
      <p:sp>
        <p:nvSpPr>
          <p:cNvPr id="32774" name="Rectangle 3"/>
          <p:cNvSpPr>
            <a:spLocks noGrp="1" noChangeArrowheads="1"/>
          </p:cNvSpPr>
          <p:nvPr>
            <p:ph idx="1"/>
          </p:nvPr>
        </p:nvSpPr>
        <p:spPr>
          <a:xfrm>
            <a:off x="1066800" y="1828800"/>
            <a:ext cx="7315200" cy="4572000"/>
          </a:xfrm>
        </p:spPr>
        <p:txBody>
          <a:bodyPr/>
          <a:lstStyle/>
          <a:p>
            <a:pPr marL="0" indent="0">
              <a:buNone/>
            </a:pPr>
            <a:r>
              <a:rPr lang="en-US" dirty="0" smtClean="0"/>
              <a:t>To what extent do the father’s preferences count in making this decision?</a:t>
            </a:r>
          </a:p>
          <a:p>
            <a:pPr lvl="1"/>
            <a:r>
              <a:rPr lang="en-US" dirty="0" smtClean="0"/>
              <a:t>Mother actually give birth, fathers don’t.</a:t>
            </a:r>
          </a:p>
          <a:p>
            <a:pPr lvl="1"/>
            <a:r>
              <a:rPr lang="en-US" dirty="0" smtClean="0"/>
              <a:t>Society usually places primary responsibility on the mother.</a:t>
            </a:r>
          </a:p>
          <a:p>
            <a:pPr lvl="1"/>
            <a:r>
              <a:rPr lang="en-US" dirty="0" smtClean="0"/>
              <a:t>Fathers don’t even always know they are fathers; mothers always do.</a:t>
            </a:r>
          </a:p>
          <a:p>
            <a:pPr lvl="1"/>
            <a:endParaRPr lang="en-US" dirty="0" smtClean="0"/>
          </a:p>
        </p:txBody>
      </p:sp>
      <p:sp>
        <p:nvSpPr>
          <p:cNvPr id="4" name="Date Placeholder 3"/>
          <p:cNvSpPr>
            <a:spLocks noGrp="1"/>
          </p:cNvSpPr>
          <p:nvPr>
            <p:ph type="dt" sz="half" idx="10"/>
          </p:nvPr>
        </p:nvSpPr>
        <p:spPr/>
        <p:txBody>
          <a:bodyPr/>
          <a:lstStyle/>
          <a:p>
            <a:pPr>
              <a:defRPr/>
            </a:pPr>
            <a:fld id="{3ADAA4D9-C7FB-492B-962C-BF35FD15FF2D}" type="datetime1">
              <a:rPr lang="en-US"/>
              <a:pPr>
                <a:defRPr/>
              </a:pPr>
              <a:t>8/6/16</a:t>
            </a:fld>
            <a:endParaRPr lang="en-US" b="0">
              <a:solidFill>
                <a:schemeClr val="tx1"/>
              </a:solidFill>
            </a:endParaRPr>
          </a:p>
        </p:txBody>
      </p:sp>
      <p:sp>
        <p:nvSpPr>
          <p:cNvPr id="5" name="Footer Placeholder 4"/>
          <p:cNvSpPr>
            <a:spLocks noGrp="1"/>
          </p:cNvSpPr>
          <p:nvPr>
            <p:ph type="ftr" sz="quarter" idx="11"/>
          </p:nvPr>
        </p:nvSpPr>
        <p:spPr/>
        <p:txBody>
          <a:bodyPr/>
          <a:lstStyle/>
          <a:p>
            <a:pPr>
              <a:defRPr/>
            </a:pPr>
            <a:r>
              <a:rPr lang="en-US"/>
              <a:t>(c) Lawrence M. Hinman</a:t>
            </a:r>
            <a:endParaRPr lang="en-US" b="0">
              <a:solidFill>
                <a:schemeClr val="tx1"/>
              </a:solidFill>
            </a:endParaRPr>
          </a:p>
        </p:txBody>
      </p:sp>
      <p:sp>
        <p:nvSpPr>
          <p:cNvPr id="6" name="Slide Number Placeholder 5"/>
          <p:cNvSpPr>
            <a:spLocks noGrp="1"/>
          </p:cNvSpPr>
          <p:nvPr>
            <p:ph type="sldNum" sz="quarter" idx="12"/>
          </p:nvPr>
        </p:nvSpPr>
        <p:spPr/>
        <p:txBody>
          <a:bodyPr/>
          <a:lstStyle/>
          <a:p>
            <a:pPr>
              <a:defRPr/>
            </a:pPr>
            <a:fld id="{8FCD49FA-0C00-4EE4-BA97-EFA1F64A6488}" type="slidenum">
              <a:rPr lang="en-US"/>
              <a:pPr>
                <a:defRPr/>
              </a:pPr>
              <a:t>30</a:t>
            </a:fld>
            <a:endParaRPr lang="en-US" b="0">
              <a:solidFill>
                <a:schemeClr val="tx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Rectangle 2"/>
          <p:cNvSpPr>
            <a:spLocks noGrp="1" noChangeArrowheads="1"/>
          </p:cNvSpPr>
          <p:nvPr>
            <p:ph type="title"/>
          </p:nvPr>
        </p:nvSpPr>
        <p:spPr>
          <a:xfrm>
            <a:off x="990600" y="76200"/>
            <a:ext cx="7924800" cy="1143000"/>
          </a:xfrm>
        </p:spPr>
        <p:txBody>
          <a:bodyPr/>
          <a:lstStyle/>
          <a:p>
            <a:r>
              <a:rPr lang="en-US" smtClean="0"/>
              <a:t>Principle of the Double Effect</a:t>
            </a:r>
          </a:p>
        </p:txBody>
      </p:sp>
      <p:sp>
        <p:nvSpPr>
          <p:cNvPr id="33798" name="Rectangle 3"/>
          <p:cNvSpPr>
            <a:spLocks noGrp="1" noChangeArrowheads="1"/>
          </p:cNvSpPr>
          <p:nvPr>
            <p:ph idx="1"/>
          </p:nvPr>
        </p:nvSpPr>
        <p:spPr>
          <a:xfrm>
            <a:off x="914400" y="1905000"/>
            <a:ext cx="7620000" cy="5257800"/>
          </a:xfrm>
        </p:spPr>
        <p:txBody>
          <a:bodyPr/>
          <a:lstStyle/>
          <a:p>
            <a:pPr marL="609600" indent="-609600">
              <a:lnSpc>
                <a:spcPct val="90000"/>
              </a:lnSpc>
              <a:buFont typeface="Monotype Sorts" pitchFamily="2" charset="2"/>
              <a:buNone/>
            </a:pPr>
            <a:r>
              <a:rPr lang="en-US" sz="3600" dirty="0" smtClean="0"/>
              <a:t>Four conditions must be met:</a:t>
            </a:r>
          </a:p>
          <a:p>
            <a:pPr marL="590550" indent="-533400">
              <a:lnSpc>
                <a:spcPct val="90000"/>
              </a:lnSpc>
              <a:buFontTx/>
              <a:buAutoNum type="arabicPeriod"/>
            </a:pPr>
            <a:r>
              <a:rPr kumimoji="0" lang="en-US" sz="2800" dirty="0" smtClean="0"/>
              <a:t>the action itself must be either morally good or at least morally neutral; </a:t>
            </a:r>
          </a:p>
          <a:p>
            <a:pPr marL="590550" indent="-533400">
              <a:lnSpc>
                <a:spcPct val="90000"/>
              </a:lnSpc>
              <a:buFontTx/>
              <a:buAutoNum type="arabicPeriod"/>
            </a:pPr>
            <a:r>
              <a:rPr kumimoji="0" lang="en-US" sz="2800" dirty="0" smtClean="0"/>
              <a:t>the bad consequences must not be intended; </a:t>
            </a:r>
          </a:p>
          <a:p>
            <a:pPr marL="590550" indent="-533400">
              <a:lnSpc>
                <a:spcPct val="90000"/>
              </a:lnSpc>
              <a:buFontTx/>
              <a:buAutoNum type="arabicPeriod"/>
            </a:pPr>
            <a:r>
              <a:rPr kumimoji="0" lang="en-US" sz="2800" dirty="0" smtClean="0"/>
              <a:t>the good consequences cannot be the direct causal result of the bad consequences; and </a:t>
            </a:r>
          </a:p>
          <a:p>
            <a:pPr marL="590550" indent="-533400">
              <a:lnSpc>
                <a:spcPct val="90000"/>
              </a:lnSpc>
              <a:buFontTx/>
              <a:buAutoNum type="arabicPeriod"/>
            </a:pPr>
            <a:r>
              <a:rPr kumimoji="0" lang="en-US" sz="2800" dirty="0" smtClean="0"/>
              <a:t>the good </a:t>
            </a:r>
            <a:r>
              <a:rPr lang="en-US" sz="2800" dirty="0"/>
              <a:t>consequences must be proportionate to the bad consequences. </a:t>
            </a:r>
          </a:p>
        </p:txBody>
      </p:sp>
      <p:sp>
        <p:nvSpPr>
          <p:cNvPr id="4" name="Date Placeholder 3"/>
          <p:cNvSpPr>
            <a:spLocks noGrp="1"/>
          </p:cNvSpPr>
          <p:nvPr>
            <p:ph type="dt" sz="half" idx="10"/>
          </p:nvPr>
        </p:nvSpPr>
        <p:spPr/>
        <p:txBody>
          <a:bodyPr/>
          <a:lstStyle/>
          <a:p>
            <a:pPr>
              <a:defRPr/>
            </a:pPr>
            <a:fld id="{B3015F27-1A3F-4418-9D54-8F9B645E5811}" type="datetime1">
              <a:rPr lang="en-US"/>
              <a:pPr>
                <a:defRPr/>
              </a:pPr>
              <a:t>8/6/16</a:t>
            </a:fld>
            <a:endParaRPr lang="en-US" b="0">
              <a:solidFill>
                <a:schemeClr val="tx1"/>
              </a:solidFill>
            </a:endParaRPr>
          </a:p>
        </p:txBody>
      </p:sp>
      <p:sp>
        <p:nvSpPr>
          <p:cNvPr id="5" name="Footer Placeholder 4"/>
          <p:cNvSpPr>
            <a:spLocks noGrp="1"/>
          </p:cNvSpPr>
          <p:nvPr>
            <p:ph type="ftr" sz="quarter" idx="11"/>
          </p:nvPr>
        </p:nvSpPr>
        <p:spPr/>
        <p:txBody>
          <a:bodyPr/>
          <a:lstStyle/>
          <a:p>
            <a:pPr>
              <a:defRPr/>
            </a:pPr>
            <a:r>
              <a:rPr lang="en-US"/>
              <a:t>(c) Lawrence M. Hinman</a:t>
            </a:r>
            <a:endParaRPr lang="en-US" b="0">
              <a:solidFill>
                <a:schemeClr val="tx1"/>
              </a:solidFill>
            </a:endParaRPr>
          </a:p>
        </p:txBody>
      </p:sp>
      <p:sp>
        <p:nvSpPr>
          <p:cNvPr id="6" name="Slide Number Placeholder 5"/>
          <p:cNvSpPr>
            <a:spLocks noGrp="1"/>
          </p:cNvSpPr>
          <p:nvPr>
            <p:ph type="sldNum" sz="quarter" idx="12"/>
          </p:nvPr>
        </p:nvSpPr>
        <p:spPr/>
        <p:txBody>
          <a:bodyPr/>
          <a:lstStyle/>
          <a:p>
            <a:pPr>
              <a:defRPr/>
            </a:pPr>
            <a:fld id="{6B6E832E-3045-4141-8C1B-66B4F7246AC9}" type="slidenum">
              <a:rPr lang="en-US"/>
              <a:pPr>
                <a:defRPr/>
              </a:pPr>
              <a:t>31</a:t>
            </a:fld>
            <a:endParaRPr lang="en-US" b="0">
              <a:solidFill>
                <a:schemeClr val="tx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914400" y="228600"/>
            <a:ext cx="8031163" cy="1143000"/>
          </a:xfrm>
        </p:spPr>
        <p:txBody>
          <a:bodyPr/>
          <a:lstStyle/>
          <a:p>
            <a:r>
              <a:rPr lang="en-US" dirty="0" smtClean="0"/>
              <a:t>Abortion and Sex Selection</a:t>
            </a:r>
          </a:p>
        </p:txBody>
      </p:sp>
      <p:sp>
        <p:nvSpPr>
          <p:cNvPr id="34822" name="Rectangle 3"/>
          <p:cNvSpPr>
            <a:spLocks noGrp="1" noChangeArrowheads="1"/>
          </p:cNvSpPr>
          <p:nvPr>
            <p:ph idx="1"/>
          </p:nvPr>
        </p:nvSpPr>
        <p:spPr/>
        <p:txBody>
          <a:bodyPr/>
          <a:lstStyle/>
          <a:p>
            <a:r>
              <a:rPr lang="en-US" smtClean="0"/>
              <a:t>Some worry that abortion, coupled with techniques for determining whether the fetus is male or female, could be used for sex selection, which would probably result in fewer female babies.</a:t>
            </a:r>
          </a:p>
        </p:txBody>
      </p:sp>
      <p:sp>
        <p:nvSpPr>
          <p:cNvPr id="4" name="Date Placeholder 3"/>
          <p:cNvSpPr>
            <a:spLocks noGrp="1"/>
          </p:cNvSpPr>
          <p:nvPr>
            <p:ph type="dt" sz="half" idx="10"/>
          </p:nvPr>
        </p:nvSpPr>
        <p:spPr/>
        <p:txBody>
          <a:bodyPr/>
          <a:lstStyle/>
          <a:p>
            <a:pPr>
              <a:defRPr/>
            </a:pPr>
            <a:fld id="{0F22AA43-5462-4F2D-B753-1B47FFB19771}" type="datetime1">
              <a:rPr lang="en-US"/>
              <a:pPr>
                <a:defRPr/>
              </a:pPr>
              <a:t>8/6/16</a:t>
            </a:fld>
            <a:endParaRPr lang="en-US" b="0">
              <a:solidFill>
                <a:schemeClr val="tx1"/>
              </a:solidFill>
            </a:endParaRPr>
          </a:p>
        </p:txBody>
      </p:sp>
      <p:sp>
        <p:nvSpPr>
          <p:cNvPr id="5" name="Footer Placeholder 4"/>
          <p:cNvSpPr>
            <a:spLocks noGrp="1"/>
          </p:cNvSpPr>
          <p:nvPr>
            <p:ph type="ftr" sz="quarter" idx="11"/>
          </p:nvPr>
        </p:nvSpPr>
        <p:spPr/>
        <p:txBody>
          <a:bodyPr/>
          <a:lstStyle/>
          <a:p>
            <a:pPr>
              <a:defRPr/>
            </a:pPr>
            <a:r>
              <a:rPr lang="en-US"/>
              <a:t>(c) Lawrence M. Hinman</a:t>
            </a:r>
            <a:endParaRPr lang="en-US" b="0">
              <a:solidFill>
                <a:schemeClr val="tx1"/>
              </a:solidFill>
            </a:endParaRPr>
          </a:p>
        </p:txBody>
      </p:sp>
      <p:sp>
        <p:nvSpPr>
          <p:cNvPr id="6" name="Slide Number Placeholder 5"/>
          <p:cNvSpPr>
            <a:spLocks noGrp="1"/>
          </p:cNvSpPr>
          <p:nvPr>
            <p:ph type="sldNum" sz="quarter" idx="12"/>
          </p:nvPr>
        </p:nvSpPr>
        <p:spPr/>
        <p:txBody>
          <a:bodyPr/>
          <a:lstStyle/>
          <a:p>
            <a:pPr>
              <a:defRPr/>
            </a:pPr>
            <a:fld id="{29E16365-3FE0-444C-8052-3B0AC6252804}" type="slidenum">
              <a:rPr lang="en-US"/>
              <a:pPr>
                <a:defRPr/>
              </a:pPr>
              <a:t>32</a:t>
            </a:fld>
            <a:endParaRPr lang="en-US" b="0">
              <a:solidFill>
                <a:schemeClr val="tx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2"/>
          <p:cNvSpPr>
            <a:spLocks noGrp="1" noChangeArrowheads="1"/>
          </p:cNvSpPr>
          <p:nvPr>
            <p:ph type="title"/>
          </p:nvPr>
        </p:nvSpPr>
        <p:spPr/>
        <p:txBody>
          <a:bodyPr/>
          <a:lstStyle/>
          <a:p>
            <a:r>
              <a:rPr lang="en-US" smtClean="0"/>
              <a:t>Seeking a Common Ground</a:t>
            </a:r>
          </a:p>
        </p:txBody>
      </p:sp>
      <p:sp>
        <p:nvSpPr>
          <p:cNvPr id="35846" name="Rectangle 3"/>
          <p:cNvSpPr>
            <a:spLocks noGrp="1" noChangeArrowheads="1"/>
          </p:cNvSpPr>
          <p:nvPr>
            <p:ph idx="1"/>
          </p:nvPr>
        </p:nvSpPr>
        <p:spPr/>
        <p:txBody>
          <a:bodyPr/>
          <a:lstStyle/>
          <a:p>
            <a:r>
              <a:rPr lang="en-US" smtClean="0"/>
              <a:t>Points of possible agreement</a:t>
            </a:r>
          </a:p>
          <a:p>
            <a:pPr lvl="1"/>
            <a:r>
              <a:rPr lang="en-US" smtClean="0"/>
              <a:t>Reducing unwanted pregnancies</a:t>
            </a:r>
          </a:p>
          <a:p>
            <a:pPr lvl="2"/>
            <a:r>
              <a:rPr lang="en-US" smtClean="0"/>
              <a:t>But: disagreement about the means</a:t>
            </a:r>
          </a:p>
          <a:p>
            <a:pPr lvl="1"/>
            <a:r>
              <a:rPr lang="en-US" smtClean="0"/>
              <a:t>Guaranteeing genuinely free and informed choice</a:t>
            </a:r>
          </a:p>
          <a:p>
            <a:pPr lvl="1"/>
            <a:r>
              <a:rPr lang="en-US" smtClean="0"/>
              <a:t>Providing a loving home for all children</a:t>
            </a:r>
          </a:p>
        </p:txBody>
      </p:sp>
      <p:sp>
        <p:nvSpPr>
          <p:cNvPr id="4" name="Date Placeholder 3"/>
          <p:cNvSpPr>
            <a:spLocks noGrp="1"/>
          </p:cNvSpPr>
          <p:nvPr>
            <p:ph type="dt" sz="half" idx="10"/>
          </p:nvPr>
        </p:nvSpPr>
        <p:spPr/>
        <p:txBody>
          <a:bodyPr/>
          <a:lstStyle/>
          <a:p>
            <a:pPr>
              <a:defRPr/>
            </a:pPr>
            <a:fld id="{ADF95931-6C4B-4C6B-90F5-485E4C94E29C}" type="datetime1">
              <a:rPr lang="en-US"/>
              <a:pPr>
                <a:defRPr/>
              </a:pPr>
              <a:t>8/6/16</a:t>
            </a:fld>
            <a:endParaRPr lang="en-US" b="0">
              <a:solidFill>
                <a:schemeClr val="tx1"/>
              </a:solidFill>
            </a:endParaRPr>
          </a:p>
        </p:txBody>
      </p:sp>
      <p:sp>
        <p:nvSpPr>
          <p:cNvPr id="5" name="Footer Placeholder 4"/>
          <p:cNvSpPr>
            <a:spLocks noGrp="1"/>
          </p:cNvSpPr>
          <p:nvPr>
            <p:ph type="ftr" sz="quarter" idx="11"/>
          </p:nvPr>
        </p:nvSpPr>
        <p:spPr/>
        <p:txBody>
          <a:bodyPr/>
          <a:lstStyle/>
          <a:p>
            <a:pPr>
              <a:defRPr/>
            </a:pPr>
            <a:r>
              <a:rPr lang="en-US"/>
              <a:t>(c) Lawrence M. Hinman</a:t>
            </a:r>
            <a:endParaRPr lang="en-US" b="0">
              <a:solidFill>
                <a:schemeClr val="tx1"/>
              </a:solidFill>
            </a:endParaRPr>
          </a:p>
        </p:txBody>
      </p:sp>
      <p:sp>
        <p:nvSpPr>
          <p:cNvPr id="6" name="Slide Number Placeholder 5"/>
          <p:cNvSpPr>
            <a:spLocks noGrp="1"/>
          </p:cNvSpPr>
          <p:nvPr>
            <p:ph type="sldNum" sz="quarter" idx="12"/>
          </p:nvPr>
        </p:nvSpPr>
        <p:spPr/>
        <p:txBody>
          <a:bodyPr/>
          <a:lstStyle/>
          <a:p>
            <a:pPr>
              <a:defRPr/>
            </a:pPr>
            <a:fld id="{79988A89-2FC6-4F55-854A-E4CC025CB7D3}" type="slidenum">
              <a:rPr lang="en-US"/>
              <a:pPr>
                <a:defRPr/>
              </a:pPr>
              <a:t>33</a:t>
            </a:fld>
            <a:endParaRPr lang="en-US" b="0">
              <a:solidFill>
                <a:schemeClr val="tx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990600" y="304800"/>
            <a:ext cx="7924800" cy="1143000"/>
          </a:xfrm>
        </p:spPr>
        <p:txBody>
          <a:bodyPr/>
          <a:lstStyle/>
          <a:p>
            <a:r>
              <a:rPr lang="en-US" smtClean="0"/>
              <a:t>Notable Web Resources</a:t>
            </a:r>
          </a:p>
        </p:txBody>
      </p:sp>
      <p:sp>
        <p:nvSpPr>
          <p:cNvPr id="36870" name="Rectangle 3"/>
          <p:cNvSpPr>
            <a:spLocks noGrp="1" noChangeArrowheads="1"/>
          </p:cNvSpPr>
          <p:nvPr>
            <p:ph idx="1"/>
          </p:nvPr>
        </p:nvSpPr>
        <p:spPr>
          <a:xfrm>
            <a:off x="685800" y="1828800"/>
            <a:ext cx="8229600" cy="4495800"/>
          </a:xfrm>
        </p:spPr>
        <p:txBody>
          <a:bodyPr/>
          <a:lstStyle/>
          <a:p>
            <a:pPr lvl="1"/>
            <a:r>
              <a:rPr kumimoji="0" lang="en-US" sz="2400" dirty="0" smtClean="0">
                <a:hlinkClick r:id="rId3"/>
              </a:rPr>
              <a:t>Ethics Updates</a:t>
            </a:r>
            <a:endParaRPr kumimoji="0" lang="en-US" sz="2400" dirty="0" smtClean="0"/>
          </a:p>
          <a:p>
            <a:pPr lvl="1"/>
            <a:r>
              <a:rPr kumimoji="0" lang="en-US" sz="2400" dirty="0" smtClean="0"/>
              <a:t>Steven Schwartz, </a:t>
            </a:r>
            <a:r>
              <a:rPr kumimoji="0" lang="en-US" sz="2400" i="1" dirty="0" smtClean="0">
                <a:solidFill>
                  <a:srgbClr val="0000FF"/>
                </a:solidFill>
                <a:hlinkClick r:id="rId4"/>
              </a:rPr>
              <a:t>The Moral Question of Abortion</a:t>
            </a:r>
            <a:r>
              <a:rPr kumimoji="0" lang="en-US" sz="2400" u="sng" dirty="0" smtClean="0">
                <a:solidFill>
                  <a:srgbClr val="0000FF"/>
                </a:solidFill>
                <a:hlinkClick r:id="rId4"/>
              </a:rPr>
              <a:t>.</a:t>
            </a:r>
            <a:r>
              <a:rPr kumimoji="0" lang="en-US" sz="2400" dirty="0" smtClean="0"/>
              <a:t> (Loyola University Press, 1990). Full text of entire book.</a:t>
            </a:r>
          </a:p>
          <a:p>
            <a:pPr lvl="1">
              <a:spcBef>
                <a:spcPts val="500"/>
              </a:spcBef>
              <a:spcAft>
                <a:spcPts val="500"/>
              </a:spcAft>
            </a:pPr>
            <a:r>
              <a:rPr kumimoji="0" lang="en-US" sz="2400" dirty="0" smtClean="0"/>
              <a:t>Judith Jarvis Thomson, "</a:t>
            </a:r>
            <a:r>
              <a:rPr kumimoji="0" lang="en-US" sz="2400" u="sng" dirty="0" smtClean="0">
                <a:solidFill>
                  <a:srgbClr val="0000FF"/>
                </a:solidFill>
                <a:hlinkClick r:id="rId5"/>
              </a:rPr>
              <a:t>Abortion</a:t>
            </a:r>
            <a:r>
              <a:rPr kumimoji="0" lang="en-US" sz="2400" dirty="0" smtClean="0"/>
              <a:t>," </a:t>
            </a:r>
            <a:r>
              <a:rPr kumimoji="0" lang="en-US" sz="2400" i="1" dirty="0" smtClean="0"/>
              <a:t>The Boston Review</a:t>
            </a:r>
            <a:r>
              <a:rPr kumimoji="0" lang="en-US" sz="2400" dirty="0" smtClean="0"/>
              <a:t>, Vol. XX, No. 3, (Jan 1994/Dec 1995).  Full text &amp; replies.</a:t>
            </a:r>
          </a:p>
          <a:p>
            <a:pPr lvl="1">
              <a:spcBef>
                <a:spcPts val="500"/>
              </a:spcBef>
              <a:spcAft>
                <a:spcPts val="500"/>
              </a:spcAft>
            </a:pPr>
            <a:r>
              <a:rPr kumimoji="0" lang="en-US" sz="2400" dirty="0" smtClean="0"/>
              <a:t>George McKenna, "</a:t>
            </a:r>
            <a:r>
              <a:rPr kumimoji="0" lang="en-US" sz="2400" u="sng" dirty="0" smtClean="0">
                <a:solidFill>
                  <a:srgbClr val="0000FF"/>
                </a:solidFill>
                <a:hlinkClick r:id="rId6"/>
              </a:rPr>
              <a:t>On Abortion: A </a:t>
            </a:r>
            <a:r>
              <a:rPr kumimoji="0" lang="en-US" sz="2400" u="sng" dirty="0" err="1" smtClean="0">
                <a:solidFill>
                  <a:srgbClr val="0000FF"/>
                </a:solidFill>
                <a:hlinkClick r:id="rId6"/>
              </a:rPr>
              <a:t>Lincolnian</a:t>
            </a:r>
            <a:r>
              <a:rPr kumimoji="0" lang="en-US" sz="2400" u="sng" dirty="0" smtClean="0">
                <a:solidFill>
                  <a:srgbClr val="0000FF"/>
                </a:solidFill>
                <a:hlinkClick r:id="rId6"/>
              </a:rPr>
              <a:t> Position</a:t>
            </a:r>
            <a:r>
              <a:rPr kumimoji="0" lang="en-US" sz="2400" dirty="0" smtClean="0"/>
              <a:t>," </a:t>
            </a:r>
            <a:r>
              <a:rPr kumimoji="0" lang="en-US" sz="2400" i="1" dirty="0" smtClean="0"/>
              <a:t>The Atlantic Monthly</a:t>
            </a:r>
            <a:r>
              <a:rPr kumimoji="0" lang="en-US" sz="2400" dirty="0" smtClean="0"/>
              <a:t>, Vol. 276, No. 3; (September, 1995).</a:t>
            </a:r>
          </a:p>
          <a:p>
            <a:pPr lvl="1">
              <a:spcBef>
                <a:spcPts val="500"/>
              </a:spcBef>
              <a:spcAft>
                <a:spcPts val="500"/>
              </a:spcAft>
            </a:pPr>
            <a:r>
              <a:rPr kumimoji="0" lang="en-US" sz="2400" dirty="0" smtClean="0"/>
              <a:t>Martha </a:t>
            </a:r>
            <a:r>
              <a:rPr kumimoji="0" lang="en-US" sz="2400" dirty="0" err="1" smtClean="0"/>
              <a:t>Bayles</a:t>
            </a:r>
            <a:r>
              <a:rPr kumimoji="0" lang="en-US" sz="2400" dirty="0" smtClean="0"/>
              <a:t>, "</a:t>
            </a:r>
            <a:r>
              <a:rPr kumimoji="0" lang="en-US" sz="2400" u="sng" dirty="0" smtClean="0">
                <a:solidFill>
                  <a:srgbClr val="0000FF"/>
                </a:solidFill>
                <a:hlinkClick r:id="rId7"/>
              </a:rPr>
              <a:t>Feminism and Abortion</a:t>
            </a:r>
            <a:r>
              <a:rPr kumimoji="0" lang="en-US" sz="2400" dirty="0" smtClean="0"/>
              <a:t>." </a:t>
            </a:r>
            <a:r>
              <a:rPr kumimoji="0" lang="en-US" sz="2400" i="1" dirty="0" smtClean="0"/>
              <a:t>Atlantic Monthly</a:t>
            </a:r>
            <a:r>
              <a:rPr kumimoji="0" lang="en-US" sz="2400" dirty="0" smtClean="0"/>
              <a:t>. April, 1990.</a:t>
            </a:r>
            <a:r>
              <a:rPr kumimoji="0" lang="en-US" dirty="0" smtClean="0"/>
              <a:t> </a:t>
            </a:r>
          </a:p>
          <a:p>
            <a:pPr>
              <a:spcBef>
                <a:spcPts val="500"/>
              </a:spcBef>
              <a:spcAft>
                <a:spcPts val="500"/>
              </a:spcAft>
            </a:pPr>
            <a:endParaRPr kumimoji="0" lang="en-US" dirty="0" smtClean="0"/>
          </a:p>
          <a:p>
            <a:endParaRPr lang="en-US" dirty="0" smtClean="0"/>
          </a:p>
        </p:txBody>
      </p:sp>
      <p:sp>
        <p:nvSpPr>
          <p:cNvPr id="4" name="Date Placeholder 3"/>
          <p:cNvSpPr>
            <a:spLocks noGrp="1"/>
          </p:cNvSpPr>
          <p:nvPr>
            <p:ph type="dt" sz="half" idx="10"/>
          </p:nvPr>
        </p:nvSpPr>
        <p:spPr/>
        <p:txBody>
          <a:bodyPr/>
          <a:lstStyle/>
          <a:p>
            <a:pPr>
              <a:defRPr/>
            </a:pPr>
            <a:fld id="{87B5F556-3C9A-4E9A-BDFB-818384999700}" type="datetime1">
              <a:rPr lang="en-US"/>
              <a:pPr>
                <a:defRPr/>
              </a:pPr>
              <a:t>8/6/16</a:t>
            </a:fld>
            <a:endParaRPr lang="en-US" b="0">
              <a:solidFill>
                <a:schemeClr val="tx1"/>
              </a:solidFill>
            </a:endParaRPr>
          </a:p>
        </p:txBody>
      </p:sp>
      <p:sp>
        <p:nvSpPr>
          <p:cNvPr id="5" name="Footer Placeholder 4"/>
          <p:cNvSpPr>
            <a:spLocks noGrp="1"/>
          </p:cNvSpPr>
          <p:nvPr>
            <p:ph type="ftr" sz="quarter" idx="11"/>
          </p:nvPr>
        </p:nvSpPr>
        <p:spPr/>
        <p:txBody>
          <a:bodyPr/>
          <a:lstStyle/>
          <a:p>
            <a:pPr>
              <a:defRPr/>
            </a:pPr>
            <a:r>
              <a:rPr lang="en-US"/>
              <a:t>(c) Lawrence M. Hinman</a:t>
            </a:r>
            <a:endParaRPr lang="en-US" b="0">
              <a:solidFill>
                <a:schemeClr val="tx1"/>
              </a:solidFill>
            </a:endParaRPr>
          </a:p>
        </p:txBody>
      </p:sp>
      <p:sp>
        <p:nvSpPr>
          <p:cNvPr id="6" name="Slide Number Placeholder 5"/>
          <p:cNvSpPr>
            <a:spLocks noGrp="1"/>
          </p:cNvSpPr>
          <p:nvPr>
            <p:ph type="sldNum" sz="quarter" idx="12"/>
          </p:nvPr>
        </p:nvSpPr>
        <p:spPr/>
        <p:txBody>
          <a:bodyPr/>
          <a:lstStyle/>
          <a:p>
            <a:pPr>
              <a:defRPr/>
            </a:pPr>
            <a:fld id="{6B3533B3-5037-4D67-9476-BB3C09F44859}" type="slidenum">
              <a:rPr lang="en-US"/>
              <a:pPr>
                <a:defRPr/>
              </a:pPr>
              <a:t>34</a:t>
            </a:fld>
            <a:endParaRPr lang="en-US" b="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Part One  </a:t>
            </a: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dirty="0" smtClean="0">
                <a:solidFill>
                  <a:srgbClr val="7F7F7F"/>
                </a:solidFill>
              </a:rPr>
              <a:t>The Empirical Background</a:t>
            </a:r>
            <a:endParaRPr lang="en-US" dirty="0">
              <a:solidFill>
                <a:srgbClr val="7F7F7F"/>
              </a:solidFill>
            </a:endParaRPr>
          </a:p>
        </p:txBody>
      </p:sp>
      <p:sp>
        <p:nvSpPr>
          <p:cNvPr id="4" name="Date Placeholder 3"/>
          <p:cNvSpPr>
            <a:spLocks noGrp="1"/>
          </p:cNvSpPr>
          <p:nvPr>
            <p:ph type="dt" sz="half" idx="10"/>
          </p:nvPr>
        </p:nvSpPr>
        <p:spPr/>
        <p:txBody>
          <a:bodyPr/>
          <a:lstStyle/>
          <a:p>
            <a:pPr>
              <a:defRPr/>
            </a:pPr>
            <a:fld id="{3CA6CC51-04DE-495E-A96E-B36D8A1FFB1C}" type="datetime1">
              <a:rPr lang="en-US" smtClean="0"/>
              <a:pPr>
                <a:defRPr/>
              </a:pPr>
              <a:t>8/6/16</a:t>
            </a:fld>
            <a:endParaRPr lang="en-US" b="0">
              <a:solidFill>
                <a:schemeClr val="tx1"/>
              </a:solidFill>
            </a:endParaRPr>
          </a:p>
        </p:txBody>
      </p:sp>
      <p:sp>
        <p:nvSpPr>
          <p:cNvPr id="5" name="Footer Placeholder 4"/>
          <p:cNvSpPr>
            <a:spLocks noGrp="1"/>
          </p:cNvSpPr>
          <p:nvPr>
            <p:ph type="ftr" sz="quarter" idx="11"/>
          </p:nvPr>
        </p:nvSpPr>
        <p:spPr/>
        <p:txBody>
          <a:bodyPr/>
          <a:lstStyle/>
          <a:p>
            <a:pPr>
              <a:defRPr/>
            </a:pPr>
            <a:r>
              <a:rPr lang="en-US" smtClean="0"/>
              <a:t>(c) Lawrence M. Hinman</a:t>
            </a:r>
            <a:endParaRPr lang="en-US" b="0">
              <a:solidFill>
                <a:schemeClr val="tx1"/>
              </a:solidFill>
            </a:endParaRPr>
          </a:p>
        </p:txBody>
      </p:sp>
      <p:sp>
        <p:nvSpPr>
          <p:cNvPr id="6" name="Slide Number Placeholder 5"/>
          <p:cNvSpPr>
            <a:spLocks noGrp="1"/>
          </p:cNvSpPr>
          <p:nvPr>
            <p:ph type="sldNum" sz="quarter" idx="12"/>
          </p:nvPr>
        </p:nvSpPr>
        <p:spPr/>
        <p:txBody>
          <a:bodyPr/>
          <a:lstStyle/>
          <a:p>
            <a:pPr>
              <a:defRPr/>
            </a:pPr>
            <a:fld id="{6251A081-CD58-42FB-9DB2-A62E442F716D}" type="slidenum">
              <a:rPr lang="en-US" smtClean="0"/>
              <a:pPr>
                <a:defRPr/>
              </a:pPr>
              <a:t>4</a:t>
            </a:fld>
            <a:endParaRPr lang="en-US" b="0">
              <a:solidFill>
                <a:schemeClr val="tx1"/>
              </a:solidFill>
            </a:endParaRPr>
          </a:p>
        </p:txBody>
      </p:sp>
    </p:spTree>
    <p:extLst>
      <p:ext uri="{BB962C8B-B14F-4D97-AF65-F5344CB8AC3E}">
        <p14:creationId xmlns:p14="http://schemas.microsoft.com/office/powerpoint/2010/main" val="757650532"/>
      </p:ext>
    </p:extLst>
  </p:cSld>
  <p:clrMapOvr>
    <a:masterClrMapping/>
  </p:clrMapOvr>
  <p:transition>
    <p:split orient="vert"/>
    <p:sndAc>
      <p:stSnd>
        <p:snd r:embed="rId2" name="CAMERA.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4638"/>
            <a:ext cx="7467600" cy="1143000"/>
          </a:xfrm>
        </p:spPr>
        <p:txBody>
          <a:bodyPr/>
          <a:lstStyle/>
          <a:p>
            <a:pPr algn="l"/>
            <a:r>
              <a:rPr lang="en-US" dirty="0" smtClean="0"/>
              <a:t>Decreasing rates of abortion</a:t>
            </a:r>
            <a:endParaRPr lang="en-US" dirty="0"/>
          </a:p>
        </p:txBody>
      </p:sp>
      <p:sp>
        <p:nvSpPr>
          <p:cNvPr id="3" name="Content Placeholder 2"/>
          <p:cNvSpPr>
            <a:spLocks noGrp="1"/>
          </p:cNvSpPr>
          <p:nvPr>
            <p:ph idx="1"/>
          </p:nvPr>
        </p:nvSpPr>
        <p:spPr>
          <a:xfrm>
            <a:off x="685800" y="1447800"/>
            <a:ext cx="7467600" cy="2971800"/>
          </a:xfrm>
        </p:spPr>
        <p:txBody>
          <a:bodyPr>
            <a:normAutofit/>
          </a:bodyPr>
          <a:lstStyle/>
          <a:p>
            <a:pPr>
              <a:buFont typeface="Arial" pitchFamily="34" charset="0"/>
              <a:buChar char="•"/>
            </a:pPr>
            <a:r>
              <a:rPr lang="en-US" sz="2800" dirty="0" smtClean="0"/>
              <a:t>Two principal sources of data:</a:t>
            </a:r>
          </a:p>
          <a:p>
            <a:pPr lvl="2">
              <a:buFont typeface="Arial" pitchFamily="34" charset="0"/>
              <a:buChar char="•"/>
            </a:pPr>
            <a:r>
              <a:rPr lang="de-DE" sz="2000" dirty="0" smtClean="0">
                <a:hlinkClick r:id="rId4"/>
              </a:rPr>
              <a:t>CDC abortion stats, 2009 </a:t>
            </a:r>
            <a:endParaRPr lang="de-DE" sz="2000" dirty="0" smtClean="0"/>
          </a:p>
          <a:p>
            <a:pPr lvl="2">
              <a:buFont typeface="Arial" pitchFamily="34" charset="0"/>
              <a:buChar char="•"/>
            </a:pPr>
            <a:r>
              <a:rPr lang="de-DE" sz="2000" dirty="0" smtClean="0">
                <a:hlinkClick r:id="rId5"/>
              </a:rPr>
              <a:t>Guttmacher stats, 2008</a:t>
            </a:r>
            <a:endParaRPr lang="de-DE" sz="2000" dirty="0" smtClean="0"/>
          </a:p>
          <a:p>
            <a:r>
              <a:rPr lang="de-DE" sz="2800" dirty="0" smtClean="0"/>
              <a:t>Data tend to be incomplete</a:t>
            </a:r>
          </a:p>
          <a:p>
            <a:r>
              <a:rPr lang="de-DE" sz="2800" dirty="0" smtClean="0"/>
              <a:t>Overall in US, number of abortions is decreasing.</a:t>
            </a:r>
          </a:p>
          <a:p>
            <a:endParaRPr lang="de-DE" dirty="0" smtClean="0"/>
          </a:p>
          <a:p>
            <a:pPr lvl="2">
              <a:buNone/>
            </a:pPr>
            <a:endParaRPr lang="de-DE" dirty="0" smtClean="0"/>
          </a:p>
          <a:p>
            <a:pPr lvl="2">
              <a:buFont typeface="Arial" pitchFamily="34" charset="0"/>
              <a:buChar char="•"/>
            </a:pPr>
            <a:endParaRPr lang="en-US" dirty="0"/>
          </a:p>
        </p:txBody>
      </p:sp>
      <p:sp>
        <p:nvSpPr>
          <p:cNvPr id="4" name="Date Placeholder 3"/>
          <p:cNvSpPr>
            <a:spLocks noGrp="1"/>
          </p:cNvSpPr>
          <p:nvPr>
            <p:ph type="dt" sz="half" idx="10"/>
          </p:nvPr>
        </p:nvSpPr>
        <p:spPr/>
        <p:txBody>
          <a:bodyPr/>
          <a:lstStyle/>
          <a:p>
            <a:pPr>
              <a:defRPr/>
            </a:pPr>
            <a:fld id="{3CA6CC51-04DE-495E-A96E-B36D8A1FFB1C}" type="datetime1">
              <a:rPr lang="en-US" smtClean="0"/>
              <a:pPr>
                <a:defRPr/>
              </a:pPr>
              <a:t>8/6/16</a:t>
            </a:fld>
            <a:endParaRPr lang="en-US" b="0">
              <a:solidFill>
                <a:schemeClr val="tx1"/>
              </a:solidFill>
            </a:endParaRPr>
          </a:p>
        </p:txBody>
      </p:sp>
      <p:sp>
        <p:nvSpPr>
          <p:cNvPr id="5" name="Footer Placeholder 4"/>
          <p:cNvSpPr>
            <a:spLocks noGrp="1"/>
          </p:cNvSpPr>
          <p:nvPr>
            <p:ph type="ftr" sz="quarter" idx="11"/>
          </p:nvPr>
        </p:nvSpPr>
        <p:spPr/>
        <p:txBody>
          <a:bodyPr/>
          <a:lstStyle/>
          <a:p>
            <a:pPr>
              <a:defRPr/>
            </a:pPr>
            <a:r>
              <a:rPr lang="en-US" smtClean="0"/>
              <a:t>(c) Lawrence M. Hinman</a:t>
            </a:r>
            <a:endParaRPr lang="en-US" b="0">
              <a:solidFill>
                <a:schemeClr val="tx1"/>
              </a:solidFill>
            </a:endParaRPr>
          </a:p>
        </p:txBody>
      </p:sp>
      <p:sp>
        <p:nvSpPr>
          <p:cNvPr id="6" name="Slide Number Placeholder 5"/>
          <p:cNvSpPr>
            <a:spLocks noGrp="1"/>
          </p:cNvSpPr>
          <p:nvPr>
            <p:ph type="sldNum" sz="quarter" idx="12"/>
          </p:nvPr>
        </p:nvSpPr>
        <p:spPr/>
        <p:txBody>
          <a:bodyPr/>
          <a:lstStyle/>
          <a:p>
            <a:pPr>
              <a:defRPr/>
            </a:pPr>
            <a:fld id="{6251A081-CD58-42FB-9DB2-A62E442F716D}" type="slidenum">
              <a:rPr lang="en-US" smtClean="0"/>
              <a:pPr>
                <a:defRPr/>
              </a:pPr>
              <a:t>5</a:t>
            </a:fld>
            <a:endParaRPr lang="en-US" b="0">
              <a:solidFill>
                <a:schemeClr val="tx1"/>
              </a:solidFill>
            </a:endParaRPr>
          </a:p>
        </p:txBody>
      </p:sp>
      <p:sp>
        <p:nvSpPr>
          <p:cNvPr id="11" name="TextBox 10"/>
          <p:cNvSpPr txBox="1"/>
          <p:nvPr/>
        </p:nvSpPr>
        <p:spPr>
          <a:xfrm>
            <a:off x="5638800" y="4343400"/>
            <a:ext cx="3124200" cy="738664"/>
          </a:xfrm>
          <a:prstGeom prst="rect">
            <a:avLst/>
          </a:prstGeom>
          <a:noFill/>
        </p:spPr>
        <p:txBody>
          <a:bodyPr wrap="square" rtlCol="0">
            <a:spAutoFit/>
          </a:bodyPr>
          <a:lstStyle/>
          <a:p>
            <a:pPr algn="r">
              <a:buFont typeface="Arial" pitchFamily="34" charset="0"/>
              <a:buChar char="•"/>
            </a:pPr>
            <a:r>
              <a:rPr lang="en-US" sz="1800" dirty="0" smtClean="0">
                <a:latin typeface="Arial" pitchFamily="34" charset="0"/>
                <a:cs typeface="Arial" pitchFamily="34" charset="0"/>
              </a:rPr>
              <a:t>About 1.21 M in 2008</a:t>
            </a:r>
          </a:p>
          <a:p>
            <a:pPr algn="r"/>
            <a:r>
              <a:rPr lang="en-US" dirty="0" smtClean="0">
                <a:latin typeface="Arial" pitchFamily="34" charset="0"/>
                <a:cs typeface="Arial" pitchFamily="34" charset="0"/>
              </a:rPr>
              <a:t>.</a:t>
            </a:r>
            <a:endParaRPr lang="en-US" dirty="0">
              <a:latin typeface="Arial" pitchFamily="34" charset="0"/>
              <a:cs typeface="Arial" pitchFamily="34" charset="0"/>
            </a:endParaRPr>
          </a:p>
        </p:txBody>
      </p:sp>
      <p:pic>
        <p:nvPicPr>
          <p:cNvPr id="9" name="Picture 8"/>
          <p:cNvPicPr>
            <a:picLocks noChangeAspect="1"/>
          </p:cNvPicPr>
          <p:nvPr/>
        </p:nvPicPr>
        <p:blipFill>
          <a:blip r:embed="rId6"/>
          <a:stretch>
            <a:fillRect/>
          </a:stretch>
        </p:blipFill>
        <p:spPr>
          <a:xfrm>
            <a:off x="1295400" y="4038600"/>
            <a:ext cx="4876800" cy="2021332"/>
          </a:xfrm>
          <a:prstGeom prst="rect">
            <a:avLst/>
          </a:prstGeom>
        </p:spPr>
      </p:pic>
    </p:spTree>
  </p:cSld>
  <p:clrMapOvr>
    <a:masterClrMapping/>
  </p:clrMapOvr>
  <p:transition>
    <p:split orient="vert"/>
    <p:sndAc>
      <p:stSnd>
        <p:snd r:embed="rId3" name="CAMERA.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Pregnancy &amp; Intentions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In the United States:</a:t>
            </a:r>
          </a:p>
          <a:p>
            <a:pPr>
              <a:buFont typeface="Arial" pitchFamily="34" charset="0"/>
              <a:buChar char="•"/>
            </a:pPr>
            <a:r>
              <a:rPr lang="en-US" dirty="0" smtClean="0"/>
              <a:t>49% of pregnancies were unintended (2006)</a:t>
            </a:r>
          </a:p>
          <a:p>
            <a:pPr>
              <a:buFont typeface="Arial" pitchFamily="34" charset="0"/>
              <a:buChar char="•"/>
            </a:pPr>
            <a:r>
              <a:rPr lang="en-US" dirty="0" smtClean="0"/>
              <a:t>Of unintended pregnancies, about 40% ended in abortions</a:t>
            </a:r>
          </a:p>
          <a:p>
            <a:pPr>
              <a:buFont typeface="Arial" pitchFamily="34" charset="0"/>
              <a:buChar char="•"/>
            </a:pPr>
            <a:r>
              <a:rPr lang="en-US" dirty="0" smtClean="0"/>
              <a:t>Unintended pregnancies increased among poor women, decreased among financially well-off women.</a:t>
            </a:r>
          </a:p>
          <a:p>
            <a:pPr>
              <a:buFont typeface="Arial" pitchFamily="34" charset="0"/>
              <a:buChar char="•"/>
            </a:pPr>
            <a:r>
              <a:rPr lang="en-US" dirty="0" smtClean="0"/>
              <a:t>Unintended pregnancies increased among black and Hispanic women.</a:t>
            </a:r>
          </a:p>
          <a:p>
            <a:pPr>
              <a:buFont typeface="Arial" pitchFamily="34" charset="0"/>
              <a:buChar char="•"/>
            </a:pPr>
            <a:endParaRPr lang="en-US" dirty="0"/>
          </a:p>
        </p:txBody>
      </p:sp>
      <p:sp>
        <p:nvSpPr>
          <p:cNvPr id="4" name="Date Placeholder 3"/>
          <p:cNvSpPr>
            <a:spLocks noGrp="1"/>
          </p:cNvSpPr>
          <p:nvPr>
            <p:ph type="dt" sz="half" idx="10"/>
          </p:nvPr>
        </p:nvSpPr>
        <p:spPr/>
        <p:txBody>
          <a:bodyPr/>
          <a:lstStyle/>
          <a:p>
            <a:pPr>
              <a:defRPr/>
            </a:pPr>
            <a:fld id="{3CA6CC51-04DE-495E-A96E-B36D8A1FFB1C}" type="datetime1">
              <a:rPr lang="en-US" smtClean="0"/>
              <a:pPr>
                <a:defRPr/>
              </a:pPr>
              <a:t>8/6/16</a:t>
            </a:fld>
            <a:endParaRPr lang="en-US" b="0">
              <a:solidFill>
                <a:schemeClr val="tx1"/>
              </a:solidFill>
            </a:endParaRPr>
          </a:p>
        </p:txBody>
      </p:sp>
      <p:sp>
        <p:nvSpPr>
          <p:cNvPr id="5" name="Footer Placeholder 4"/>
          <p:cNvSpPr>
            <a:spLocks noGrp="1"/>
          </p:cNvSpPr>
          <p:nvPr>
            <p:ph type="ftr" sz="quarter" idx="11"/>
          </p:nvPr>
        </p:nvSpPr>
        <p:spPr/>
        <p:txBody>
          <a:bodyPr/>
          <a:lstStyle/>
          <a:p>
            <a:pPr>
              <a:defRPr/>
            </a:pPr>
            <a:r>
              <a:rPr lang="en-US" smtClean="0"/>
              <a:t>(c) Lawrence M. Hinman</a:t>
            </a:r>
            <a:endParaRPr lang="en-US" b="0">
              <a:solidFill>
                <a:schemeClr val="tx1"/>
              </a:solidFill>
            </a:endParaRPr>
          </a:p>
        </p:txBody>
      </p:sp>
      <p:sp>
        <p:nvSpPr>
          <p:cNvPr id="6" name="Slide Number Placeholder 5"/>
          <p:cNvSpPr>
            <a:spLocks noGrp="1"/>
          </p:cNvSpPr>
          <p:nvPr>
            <p:ph type="sldNum" sz="quarter" idx="12"/>
          </p:nvPr>
        </p:nvSpPr>
        <p:spPr/>
        <p:txBody>
          <a:bodyPr/>
          <a:lstStyle/>
          <a:p>
            <a:pPr>
              <a:defRPr/>
            </a:pPr>
            <a:fld id="{6251A081-CD58-42FB-9DB2-A62E442F716D}" type="slidenum">
              <a:rPr lang="en-US" smtClean="0"/>
              <a:pPr>
                <a:defRPr/>
              </a:pPr>
              <a:t>6</a:t>
            </a:fld>
            <a:endParaRPr lang="en-US" b="0">
              <a:solidFill>
                <a:schemeClr val="tx1"/>
              </a:solidFill>
            </a:endParaRPr>
          </a:p>
        </p:txBody>
      </p:sp>
    </p:spTree>
  </p:cSld>
  <p:clrMapOvr>
    <a:masterClrMapping/>
  </p:clrMapOvr>
  <p:transition>
    <p:split orient="vert"/>
    <p:sndAc>
      <p:stSnd>
        <p:snd r:embed="rId3" name="CAMERA.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given for abortions</a:t>
            </a:r>
            <a:endParaRPr lang="en-US" dirty="0"/>
          </a:p>
        </p:txBody>
      </p:sp>
      <p:sp>
        <p:nvSpPr>
          <p:cNvPr id="7" name="Rectangle 3"/>
          <p:cNvSpPr>
            <a:spLocks noGrp="1" noChangeArrowheads="1"/>
          </p:cNvSpPr>
          <p:nvPr>
            <p:ph idx="1"/>
          </p:nvPr>
        </p:nvSpPr>
        <p:spPr bwMode="auto">
          <a:xfrm>
            <a:off x="685800" y="1676400"/>
            <a:ext cx="7848600" cy="4155626"/>
          </a:xfrm>
          <a:prstGeom prst="rect">
            <a:avLst/>
          </a:prstGeom>
          <a:noFill/>
          <a:ln w="9525">
            <a:noFill/>
            <a:miter lim="800000"/>
            <a:headEnd/>
            <a:tailEnd/>
          </a:ln>
          <a:effectLst/>
        </p:spPr>
        <p:txBody>
          <a:bodyPr wrap="square" lIns="92075" tIns="46038" rIns="92075" bIns="46038">
            <a:spAutoFit/>
          </a:bodyPr>
          <a:lstStyle/>
          <a:p>
            <a:pPr algn="l" eaLnBrk="0" hangingPunct="0">
              <a:spcBef>
                <a:spcPct val="50000"/>
              </a:spcBef>
              <a:buFont typeface="Arial" pitchFamily="34" charset="0"/>
              <a:buChar char="•"/>
            </a:pPr>
            <a:r>
              <a:rPr lang="en-US" sz="2400" dirty="0">
                <a:solidFill>
                  <a:schemeClr val="tx1"/>
                </a:solidFill>
                <a:latin typeface="+mn-lt"/>
              </a:rPr>
              <a:t>Concern for/responsibility to other individuals		74%</a:t>
            </a:r>
          </a:p>
          <a:p>
            <a:pPr algn="l" eaLnBrk="0" hangingPunct="0">
              <a:lnSpc>
                <a:spcPct val="75000"/>
              </a:lnSpc>
              <a:spcBef>
                <a:spcPct val="50000"/>
              </a:spcBef>
              <a:buFont typeface="Arial" pitchFamily="34" charset="0"/>
              <a:buChar char="•"/>
            </a:pPr>
            <a:endParaRPr lang="en-US" sz="1050" dirty="0">
              <a:solidFill>
                <a:schemeClr val="tx1"/>
              </a:solidFill>
              <a:latin typeface="+mn-lt"/>
            </a:endParaRPr>
          </a:p>
          <a:p>
            <a:pPr algn="l" eaLnBrk="0" hangingPunct="0">
              <a:lnSpc>
                <a:spcPct val="75000"/>
              </a:lnSpc>
              <a:spcBef>
                <a:spcPct val="50000"/>
              </a:spcBef>
              <a:buFont typeface="Arial" pitchFamily="34" charset="0"/>
              <a:buChar char="•"/>
            </a:pPr>
            <a:r>
              <a:rPr lang="en-US" sz="2400" dirty="0">
                <a:solidFill>
                  <a:schemeClr val="tx1"/>
                </a:solidFill>
                <a:latin typeface="+mn-lt"/>
              </a:rPr>
              <a:t>Cannot afford a baby now				</a:t>
            </a:r>
            <a:r>
              <a:rPr lang="en-US" sz="2400" dirty="0" smtClean="0">
                <a:solidFill>
                  <a:schemeClr val="tx1"/>
                </a:solidFill>
                <a:latin typeface="+mn-lt"/>
              </a:rPr>
              <a:t>				73</a:t>
            </a:r>
            <a:r>
              <a:rPr lang="en-US" sz="2400" dirty="0">
                <a:solidFill>
                  <a:schemeClr val="tx1"/>
                </a:solidFill>
                <a:latin typeface="+mn-lt"/>
              </a:rPr>
              <a:t>%</a:t>
            </a:r>
          </a:p>
          <a:p>
            <a:pPr algn="l" eaLnBrk="0" hangingPunct="0">
              <a:lnSpc>
                <a:spcPct val="75000"/>
              </a:lnSpc>
              <a:spcBef>
                <a:spcPct val="50000"/>
              </a:spcBef>
              <a:buFont typeface="Arial" pitchFamily="34" charset="0"/>
              <a:buChar char="•"/>
            </a:pPr>
            <a:endParaRPr lang="en-US" sz="1050" dirty="0">
              <a:solidFill>
                <a:schemeClr val="tx1"/>
              </a:solidFill>
              <a:latin typeface="+mn-lt"/>
            </a:endParaRPr>
          </a:p>
          <a:p>
            <a:pPr algn="l" eaLnBrk="0" hangingPunct="0">
              <a:lnSpc>
                <a:spcPct val="75000"/>
              </a:lnSpc>
              <a:spcBef>
                <a:spcPct val="50000"/>
              </a:spcBef>
              <a:buFont typeface="Arial" pitchFamily="34" charset="0"/>
              <a:buChar char="•"/>
            </a:pPr>
            <a:r>
              <a:rPr lang="en-US" sz="2400" dirty="0">
                <a:solidFill>
                  <a:schemeClr val="tx1"/>
                </a:solidFill>
                <a:latin typeface="+mn-lt"/>
              </a:rPr>
              <a:t>A baby would interfere with school/</a:t>
            </a:r>
          </a:p>
          <a:p>
            <a:pPr algn="l" eaLnBrk="0" hangingPunct="0">
              <a:lnSpc>
                <a:spcPct val="75000"/>
              </a:lnSpc>
              <a:spcBef>
                <a:spcPct val="50000"/>
              </a:spcBef>
              <a:buFont typeface="Arial" pitchFamily="34" charset="0"/>
              <a:buChar char="•"/>
            </a:pPr>
            <a:r>
              <a:rPr lang="en-US" sz="2400" dirty="0">
                <a:solidFill>
                  <a:schemeClr val="tx1"/>
                </a:solidFill>
                <a:latin typeface="+mn-lt"/>
              </a:rPr>
              <a:t>employment/ability to care for dependents	</a:t>
            </a:r>
            <a:r>
              <a:rPr lang="en-US" sz="2400" dirty="0" smtClean="0">
                <a:solidFill>
                  <a:schemeClr val="tx1"/>
                </a:solidFill>
                <a:latin typeface="+mn-lt"/>
              </a:rPr>
              <a:t>	</a:t>
            </a:r>
            <a:r>
              <a:rPr lang="en-US" sz="2400" dirty="0">
                <a:solidFill>
                  <a:schemeClr val="tx1"/>
                </a:solidFill>
                <a:latin typeface="+mn-lt"/>
              </a:rPr>
              <a:t>	69%</a:t>
            </a:r>
          </a:p>
          <a:p>
            <a:pPr algn="l" eaLnBrk="0" hangingPunct="0">
              <a:lnSpc>
                <a:spcPct val="75000"/>
              </a:lnSpc>
              <a:spcBef>
                <a:spcPct val="50000"/>
              </a:spcBef>
              <a:buFont typeface="Arial" pitchFamily="34" charset="0"/>
              <a:buChar char="•"/>
            </a:pPr>
            <a:endParaRPr lang="en-US" sz="1050" dirty="0">
              <a:solidFill>
                <a:schemeClr val="tx1"/>
              </a:solidFill>
              <a:latin typeface="+mn-lt"/>
            </a:endParaRPr>
          </a:p>
          <a:p>
            <a:pPr algn="l" eaLnBrk="0" hangingPunct="0">
              <a:lnSpc>
                <a:spcPct val="75000"/>
              </a:lnSpc>
              <a:spcBef>
                <a:spcPct val="50000"/>
              </a:spcBef>
              <a:buFont typeface="Arial" pitchFamily="34" charset="0"/>
              <a:buChar char="•"/>
            </a:pPr>
            <a:r>
              <a:rPr lang="en-US" sz="2400" dirty="0">
                <a:solidFill>
                  <a:schemeClr val="tx1"/>
                </a:solidFill>
                <a:latin typeface="+mn-lt"/>
              </a:rPr>
              <a:t>Would be a single </a:t>
            </a:r>
            <a:r>
              <a:rPr lang="en-US" sz="2400" dirty="0" smtClean="0">
                <a:solidFill>
                  <a:schemeClr val="tx1"/>
                </a:solidFill>
                <a:latin typeface="+mn-lt"/>
              </a:rPr>
              <a:t>parent/</a:t>
            </a:r>
            <a:br>
              <a:rPr lang="en-US" sz="2400" dirty="0" smtClean="0">
                <a:solidFill>
                  <a:schemeClr val="tx1"/>
                </a:solidFill>
                <a:latin typeface="+mn-lt"/>
              </a:rPr>
            </a:br>
            <a:r>
              <a:rPr lang="en-US" sz="2400" dirty="0" smtClean="0">
                <a:solidFill>
                  <a:schemeClr val="tx1"/>
                </a:solidFill>
                <a:latin typeface="+mn-lt"/>
              </a:rPr>
              <a:t>having relationship problems	  						48%</a:t>
            </a:r>
          </a:p>
          <a:p>
            <a:pPr algn="l" eaLnBrk="0" hangingPunct="0">
              <a:lnSpc>
                <a:spcPct val="75000"/>
              </a:lnSpc>
              <a:spcBef>
                <a:spcPct val="50000"/>
              </a:spcBef>
              <a:buFont typeface="Arial" pitchFamily="34" charset="0"/>
              <a:buChar char="•"/>
            </a:pPr>
            <a:endParaRPr lang="en-US" sz="1050" dirty="0">
              <a:solidFill>
                <a:schemeClr val="tx1"/>
              </a:solidFill>
              <a:latin typeface="+mn-lt"/>
            </a:endParaRPr>
          </a:p>
          <a:p>
            <a:pPr algn="l" eaLnBrk="0" hangingPunct="0">
              <a:lnSpc>
                <a:spcPct val="75000"/>
              </a:lnSpc>
              <a:spcBef>
                <a:spcPct val="50000"/>
              </a:spcBef>
              <a:buFont typeface="Arial" pitchFamily="34" charset="0"/>
              <a:buChar char="•"/>
            </a:pPr>
            <a:r>
              <a:rPr lang="en-US" sz="2400" dirty="0">
                <a:solidFill>
                  <a:schemeClr val="tx1"/>
                </a:solidFill>
                <a:latin typeface="+mn-lt"/>
              </a:rPr>
              <a:t>Has completed childbearing				</a:t>
            </a:r>
            <a:r>
              <a:rPr lang="en-US" sz="2400" dirty="0" smtClean="0">
                <a:solidFill>
                  <a:schemeClr val="tx1"/>
                </a:solidFill>
                <a:latin typeface="+mn-lt"/>
              </a:rPr>
              <a:t>			38</a:t>
            </a:r>
            <a:r>
              <a:rPr lang="en-US" sz="2400" dirty="0">
                <a:solidFill>
                  <a:schemeClr val="tx1"/>
                </a:solidFill>
                <a:latin typeface="+mn-lt"/>
              </a:rPr>
              <a:t>%</a:t>
            </a:r>
            <a:endParaRPr lang="en-US" sz="2800" dirty="0">
              <a:solidFill>
                <a:schemeClr val="tx1"/>
              </a:solidFill>
              <a:latin typeface="+mn-lt"/>
            </a:endParaRPr>
          </a:p>
          <a:p>
            <a:pPr marL="0" indent="0" algn="l" eaLnBrk="0" hangingPunct="0">
              <a:lnSpc>
                <a:spcPct val="50000"/>
              </a:lnSpc>
              <a:spcBef>
                <a:spcPct val="50000"/>
              </a:spcBef>
              <a:buNone/>
            </a:pPr>
            <a:r>
              <a:rPr lang="en-US" sz="1800" dirty="0">
                <a:solidFill>
                  <a:schemeClr val="tx1"/>
                </a:solidFill>
                <a:latin typeface="+mn-lt"/>
              </a:rPr>
              <a:t>	</a:t>
            </a:r>
          </a:p>
        </p:txBody>
      </p:sp>
      <p:sp>
        <p:nvSpPr>
          <p:cNvPr id="4" name="Date Placeholder 3"/>
          <p:cNvSpPr>
            <a:spLocks noGrp="1"/>
          </p:cNvSpPr>
          <p:nvPr>
            <p:ph type="dt" sz="half" idx="10"/>
          </p:nvPr>
        </p:nvSpPr>
        <p:spPr/>
        <p:txBody>
          <a:bodyPr/>
          <a:lstStyle/>
          <a:p>
            <a:pPr>
              <a:defRPr/>
            </a:pPr>
            <a:fld id="{3CA6CC51-04DE-495E-A96E-B36D8A1FFB1C}" type="datetime1">
              <a:rPr lang="en-US" smtClean="0"/>
              <a:pPr>
                <a:defRPr/>
              </a:pPr>
              <a:t>8/6/16</a:t>
            </a:fld>
            <a:endParaRPr lang="en-US" b="0">
              <a:solidFill>
                <a:schemeClr val="tx1"/>
              </a:solidFill>
            </a:endParaRPr>
          </a:p>
        </p:txBody>
      </p:sp>
      <p:sp>
        <p:nvSpPr>
          <p:cNvPr id="5" name="Footer Placeholder 4"/>
          <p:cNvSpPr>
            <a:spLocks noGrp="1"/>
          </p:cNvSpPr>
          <p:nvPr>
            <p:ph type="ftr" sz="quarter" idx="11"/>
          </p:nvPr>
        </p:nvSpPr>
        <p:spPr/>
        <p:txBody>
          <a:bodyPr/>
          <a:lstStyle/>
          <a:p>
            <a:pPr>
              <a:defRPr/>
            </a:pPr>
            <a:r>
              <a:rPr lang="en-US" smtClean="0"/>
              <a:t>(c) Lawrence M. Hinman</a:t>
            </a:r>
            <a:endParaRPr lang="en-US" b="0">
              <a:solidFill>
                <a:schemeClr val="tx1"/>
              </a:solidFill>
            </a:endParaRPr>
          </a:p>
        </p:txBody>
      </p:sp>
      <p:sp>
        <p:nvSpPr>
          <p:cNvPr id="6" name="Slide Number Placeholder 5"/>
          <p:cNvSpPr>
            <a:spLocks noGrp="1"/>
          </p:cNvSpPr>
          <p:nvPr>
            <p:ph type="sldNum" sz="quarter" idx="12"/>
          </p:nvPr>
        </p:nvSpPr>
        <p:spPr/>
        <p:txBody>
          <a:bodyPr/>
          <a:lstStyle/>
          <a:p>
            <a:pPr>
              <a:defRPr/>
            </a:pPr>
            <a:fld id="{6251A081-CD58-42FB-9DB2-A62E442F716D}" type="slidenum">
              <a:rPr lang="en-US" smtClean="0"/>
              <a:pPr>
                <a:defRPr/>
              </a:pPr>
              <a:t>7</a:t>
            </a:fld>
            <a:endParaRPr lang="en-US" b="0">
              <a:solidFill>
                <a:schemeClr val="tx1"/>
              </a:solidFill>
            </a:endParaRPr>
          </a:p>
        </p:txBody>
      </p:sp>
      <p:sp>
        <p:nvSpPr>
          <p:cNvPr id="8" name="Text Box 4"/>
          <p:cNvSpPr txBox="1">
            <a:spLocks noChangeArrowheads="1"/>
          </p:cNvSpPr>
          <p:nvPr/>
        </p:nvSpPr>
        <p:spPr bwMode="auto">
          <a:xfrm>
            <a:off x="1066800" y="5791200"/>
            <a:ext cx="4495800" cy="366712"/>
          </a:xfrm>
          <a:prstGeom prst="rect">
            <a:avLst/>
          </a:prstGeom>
          <a:noFill/>
          <a:ln w="12700">
            <a:noFill/>
            <a:miter lim="800000"/>
            <a:headEnd type="none" w="sm" len="sm"/>
            <a:tailEnd type="none" w="sm" len="sm"/>
          </a:ln>
          <a:effectLst/>
        </p:spPr>
        <p:txBody>
          <a:bodyPr>
            <a:spAutoFit/>
          </a:bodyPr>
          <a:lstStyle/>
          <a:p>
            <a:pPr algn="l"/>
            <a:r>
              <a:rPr lang="en-US" sz="1800" dirty="0">
                <a:solidFill>
                  <a:schemeClr val="tx1"/>
                </a:solidFill>
                <a:latin typeface="+mn-lt"/>
              </a:rPr>
              <a:t>Source: Finer et al., 2005 (2004 data)</a:t>
            </a:r>
          </a:p>
        </p:txBody>
      </p:sp>
    </p:spTree>
  </p:cSld>
  <p:clrMapOvr>
    <a:masterClrMapping/>
  </p:clrMapOvr>
  <p:transition>
    <p:split orient="vert"/>
    <p:sndAc>
      <p:stSnd>
        <p:snd r:embed="rId3" name="CAMERA.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7696200" cy="1143000"/>
          </a:xfrm>
        </p:spPr>
        <p:txBody>
          <a:bodyPr/>
          <a:lstStyle/>
          <a:p>
            <a:pPr algn="l"/>
            <a:r>
              <a:rPr lang="en-US" dirty="0" smtClean="0"/>
              <a:t>Incidence of Abortion</a:t>
            </a:r>
            <a:endParaRPr lang="en-US" dirty="0"/>
          </a:p>
        </p:txBody>
      </p:sp>
      <p:sp>
        <p:nvSpPr>
          <p:cNvPr id="3" name="Content Placeholder 2"/>
          <p:cNvSpPr>
            <a:spLocks noGrp="1"/>
          </p:cNvSpPr>
          <p:nvPr>
            <p:ph idx="1"/>
          </p:nvPr>
        </p:nvSpPr>
        <p:spPr>
          <a:xfrm>
            <a:off x="457200" y="1524000"/>
            <a:ext cx="8229600" cy="5105400"/>
          </a:xfrm>
        </p:spPr>
        <p:txBody>
          <a:bodyPr>
            <a:noAutofit/>
          </a:bodyPr>
          <a:lstStyle/>
          <a:p>
            <a:r>
              <a:rPr lang="en-US" sz="2000" b="1" dirty="0" smtClean="0"/>
              <a:t>Nearly </a:t>
            </a:r>
            <a:r>
              <a:rPr lang="en-US" sz="2000" b="1" dirty="0"/>
              <a:t>half of pregnancies among American women are unintended</a:t>
            </a:r>
            <a:r>
              <a:rPr lang="en-US" sz="2000" dirty="0"/>
              <a:t>, and </a:t>
            </a:r>
            <a:r>
              <a:rPr lang="en-US" sz="2000" b="1" dirty="0"/>
              <a:t>about four in 10 of these are terminated by abortion</a:t>
            </a:r>
            <a:r>
              <a:rPr lang="en-US" sz="2000" dirty="0" smtClean="0"/>
              <a:t>.</a:t>
            </a:r>
            <a:r>
              <a:rPr lang="en-US" sz="2000" dirty="0"/>
              <a:t> </a:t>
            </a:r>
            <a:r>
              <a:rPr lang="en-US" sz="2000" dirty="0" smtClean="0"/>
              <a:t> </a:t>
            </a:r>
            <a:r>
              <a:rPr lang="en-US" sz="2000" dirty="0"/>
              <a:t>Twenty-two percent of all pregnancies (excluding miscarriages) end in abortion</a:t>
            </a:r>
            <a:r>
              <a:rPr lang="en-US" sz="2000" dirty="0" smtClean="0"/>
              <a:t>.</a:t>
            </a:r>
            <a:endParaRPr lang="en-US" sz="2000" dirty="0"/>
          </a:p>
          <a:p>
            <a:r>
              <a:rPr lang="en-US" sz="2000" dirty="0" smtClean="0"/>
              <a:t>Forty </a:t>
            </a:r>
            <a:r>
              <a:rPr lang="en-US" sz="2000" dirty="0"/>
              <a:t>percent of pregnancies among white women, 67% among blacks and 53% among Hispanics are unintended</a:t>
            </a:r>
            <a:r>
              <a:rPr lang="en-US" sz="2000" dirty="0" smtClean="0"/>
              <a:t>.</a:t>
            </a:r>
            <a:endParaRPr lang="en-US" sz="2000" dirty="0"/>
          </a:p>
          <a:p>
            <a:r>
              <a:rPr lang="en-US" sz="2000" dirty="0"/>
              <a:t>I</a:t>
            </a:r>
            <a:r>
              <a:rPr lang="en-US" sz="2000" dirty="0" smtClean="0"/>
              <a:t>n </a:t>
            </a:r>
            <a:r>
              <a:rPr lang="en-US" sz="2000" dirty="0"/>
              <a:t>2008, 1.21 million abortions were performed, down from 1.31 million in 2000. However, between 2005 and 2008, the long-term decline in abortions stalled. From 1973 through 2008, nearly 50 million legal abortions occurred</a:t>
            </a:r>
            <a:r>
              <a:rPr lang="en-US" sz="2000" dirty="0" smtClean="0"/>
              <a:t>.</a:t>
            </a:r>
            <a:endParaRPr lang="en-US" sz="2000" dirty="0"/>
          </a:p>
          <a:p>
            <a:r>
              <a:rPr lang="en-US" sz="2000" dirty="0" smtClean="0"/>
              <a:t>Each </a:t>
            </a:r>
            <a:r>
              <a:rPr lang="en-US" sz="2000" dirty="0"/>
              <a:t>year, two percent of women aged 15–44 have an abortion. Half have had at least one previous abortion</a:t>
            </a:r>
            <a:r>
              <a:rPr lang="en-US" sz="2000" dirty="0" smtClean="0"/>
              <a:t>.</a:t>
            </a:r>
            <a:endParaRPr lang="en-US" sz="2000" dirty="0"/>
          </a:p>
          <a:p>
            <a:r>
              <a:rPr lang="en-US" sz="2000" dirty="0" smtClean="0"/>
              <a:t>At </a:t>
            </a:r>
            <a:r>
              <a:rPr lang="en-US" sz="2000" dirty="0"/>
              <a:t>least half of American women will experience an unintended pregnancy by age 45, and, at current rates, one in 10 women will have an abortion by age 20, one in four by age 30 and three in 10 by age 45</a:t>
            </a:r>
            <a:r>
              <a:rPr lang="en-US" sz="2000" dirty="0" smtClean="0"/>
              <a:t>.</a:t>
            </a:r>
          </a:p>
          <a:p>
            <a:pPr marL="0" indent="0">
              <a:spcBef>
                <a:spcPts val="0"/>
              </a:spcBef>
              <a:buNone/>
            </a:pPr>
            <a:endParaRPr lang="en-US" sz="1400" b="1" dirty="0"/>
          </a:p>
          <a:p>
            <a:pPr marL="0" indent="0">
              <a:spcBef>
                <a:spcPts val="0"/>
              </a:spcBef>
              <a:buNone/>
            </a:pPr>
            <a:r>
              <a:rPr lang="en-US" sz="1050" b="1" dirty="0" smtClean="0"/>
              <a:t>Source: </a:t>
            </a:r>
            <a:r>
              <a:rPr lang="en-US" sz="1100" dirty="0" smtClean="0">
                <a:hlinkClick r:id="rId4"/>
              </a:rPr>
              <a:t>Guttmacher Institute</a:t>
            </a:r>
            <a:endParaRPr lang="en-US" sz="1100" dirty="0"/>
          </a:p>
        </p:txBody>
      </p:sp>
      <p:sp>
        <p:nvSpPr>
          <p:cNvPr id="4" name="Date Placeholder 3"/>
          <p:cNvSpPr>
            <a:spLocks noGrp="1"/>
          </p:cNvSpPr>
          <p:nvPr>
            <p:ph type="dt" sz="half" idx="10"/>
          </p:nvPr>
        </p:nvSpPr>
        <p:spPr/>
        <p:txBody>
          <a:bodyPr/>
          <a:lstStyle/>
          <a:p>
            <a:pPr>
              <a:defRPr/>
            </a:pPr>
            <a:fld id="{3CA6CC51-04DE-495E-A96E-B36D8A1FFB1C}" type="datetime1">
              <a:rPr lang="en-US" smtClean="0"/>
              <a:pPr>
                <a:defRPr/>
              </a:pPr>
              <a:t>8/6/16</a:t>
            </a:fld>
            <a:endParaRPr lang="en-US" b="0" dirty="0">
              <a:solidFill>
                <a:schemeClr val="tx1"/>
              </a:solidFill>
            </a:endParaRPr>
          </a:p>
        </p:txBody>
      </p:sp>
      <p:sp>
        <p:nvSpPr>
          <p:cNvPr id="5" name="Footer Placeholder 4"/>
          <p:cNvSpPr>
            <a:spLocks noGrp="1"/>
          </p:cNvSpPr>
          <p:nvPr>
            <p:ph type="ftr" sz="quarter" idx="11"/>
          </p:nvPr>
        </p:nvSpPr>
        <p:spPr/>
        <p:txBody>
          <a:bodyPr/>
          <a:lstStyle/>
          <a:p>
            <a:pPr>
              <a:defRPr/>
            </a:pPr>
            <a:r>
              <a:rPr lang="en-US" smtClean="0"/>
              <a:t>(c) Lawrence M. Hinman</a:t>
            </a:r>
            <a:endParaRPr lang="en-US" b="0">
              <a:solidFill>
                <a:schemeClr val="tx1"/>
              </a:solidFill>
            </a:endParaRPr>
          </a:p>
        </p:txBody>
      </p:sp>
      <p:sp>
        <p:nvSpPr>
          <p:cNvPr id="6" name="Slide Number Placeholder 5"/>
          <p:cNvSpPr>
            <a:spLocks noGrp="1"/>
          </p:cNvSpPr>
          <p:nvPr>
            <p:ph type="sldNum" sz="quarter" idx="12"/>
          </p:nvPr>
        </p:nvSpPr>
        <p:spPr/>
        <p:txBody>
          <a:bodyPr/>
          <a:lstStyle/>
          <a:p>
            <a:pPr>
              <a:defRPr/>
            </a:pPr>
            <a:fld id="{6251A081-CD58-42FB-9DB2-A62E442F716D}" type="slidenum">
              <a:rPr lang="en-US" smtClean="0"/>
              <a:pPr>
                <a:defRPr/>
              </a:pPr>
              <a:t>8</a:t>
            </a:fld>
            <a:endParaRPr lang="en-US" b="0">
              <a:solidFill>
                <a:schemeClr val="tx1"/>
              </a:solidFill>
            </a:endParaRPr>
          </a:p>
        </p:txBody>
      </p:sp>
    </p:spTree>
    <p:extLst>
      <p:ext uri="{BB962C8B-B14F-4D97-AF65-F5344CB8AC3E}">
        <p14:creationId xmlns:p14="http://schemas.microsoft.com/office/powerpoint/2010/main" val="2115166997"/>
      </p:ext>
    </p:extLst>
  </p:cSld>
  <p:clrMapOvr>
    <a:masterClrMapping/>
  </p:clrMapOvr>
  <p:transition>
    <p:split orient="vert"/>
    <p:sndAc>
      <p:stSnd>
        <p:snd r:embed="rId3" name="CAMERA.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Who has abortions?</a:t>
            </a:r>
            <a:endParaRPr lang="en-US" dirty="0"/>
          </a:p>
        </p:txBody>
      </p:sp>
      <p:sp>
        <p:nvSpPr>
          <p:cNvPr id="3" name="Content Placeholder 2"/>
          <p:cNvSpPr>
            <a:spLocks noGrp="1"/>
          </p:cNvSpPr>
          <p:nvPr>
            <p:ph idx="1"/>
          </p:nvPr>
        </p:nvSpPr>
        <p:spPr>
          <a:xfrm>
            <a:off x="457200" y="1524000"/>
            <a:ext cx="8229600" cy="4800600"/>
          </a:xfrm>
        </p:spPr>
        <p:txBody>
          <a:bodyPr>
            <a:noAutofit/>
          </a:bodyPr>
          <a:lstStyle/>
          <a:p>
            <a:r>
              <a:rPr lang="en-US" sz="1700" dirty="0" smtClean="0"/>
              <a:t>18% </a:t>
            </a:r>
            <a:r>
              <a:rPr lang="en-US" sz="1700" dirty="0"/>
              <a:t>of U.S. women obtaining abortions are teenagers; those aged 15–17 obtain 6% of all abortions, teens aged 18–19 obtain 11%, and teens younger than age 15 obtain 0.4%</a:t>
            </a:r>
            <a:r>
              <a:rPr lang="en-US" sz="1700" dirty="0" smtClean="0"/>
              <a:t>.</a:t>
            </a:r>
            <a:endParaRPr lang="en-US" sz="1700" dirty="0"/>
          </a:p>
          <a:p>
            <a:r>
              <a:rPr lang="en-US" sz="1700" dirty="0" smtClean="0"/>
              <a:t>Women </a:t>
            </a:r>
            <a:r>
              <a:rPr lang="en-US" sz="1700" dirty="0"/>
              <a:t>in their 20s account for more than half of all abortions; women aged 20–24 obtain 33% of all abortions, and women aged 25–29 obtain 24%</a:t>
            </a:r>
            <a:r>
              <a:rPr lang="en-US" sz="1700" dirty="0" smtClean="0"/>
              <a:t>.</a:t>
            </a:r>
            <a:endParaRPr lang="en-US" sz="1700" dirty="0"/>
          </a:p>
          <a:p>
            <a:r>
              <a:rPr lang="en-US" sz="1700" dirty="0" smtClean="0"/>
              <a:t>Non</a:t>
            </a:r>
            <a:r>
              <a:rPr lang="en-US" sz="1700" dirty="0"/>
              <a:t>-Hispanic white women account for 36% of abortions, non-Hispanic black women for 30%, Hispanic women for 25% and women of other races for 9%</a:t>
            </a:r>
            <a:r>
              <a:rPr lang="en-US" sz="1700" dirty="0" smtClean="0"/>
              <a:t>.</a:t>
            </a:r>
            <a:endParaRPr lang="en-US" sz="1700" dirty="0"/>
          </a:p>
          <a:p>
            <a:r>
              <a:rPr lang="en-US" sz="1700" dirty="0" smtClean="0"/>
              <a:t>37%of </a:t>
            </a:r>
            <a:r>
              <a:rPr lang="en-US" sz="1700" dirty="0"/>
              <a:t>women obtaining abortions identify as Protestant and 28% as Catholic</a:t>
            </a:r>
            <a:r>
              <a:rPr lang="en-US" sz="1700" dirty="0" smtClean="0"/>
              <a:t>.</a:t>
            </a:r>
            <a:endParaRPr lang="en-US" sz="1700" dirty="0"/>
          </a:p>
          <a:p>
            <a:r>
              <a:rPr lang="en-US" sz="1700" dirty="0" smtClean="0"/>
              <a:t>Women </a:t>
            </a:r>
            <a:r>
              <a:rPr lang="en-US" sz="1700" dirty="0"/>
              <a:t>who have never married and are not cohabiting account for 45% of all abortions </a:t>
            </a:r>
          </a:p>
          <a:p>
            <a:r>
              <a:rPr lang="en-US" sz="1700" dirty="0" smtClean="0"/>
              <a:t>About </a:t>
            </a:r>
            <a:r>
              <a:rPr lang="en-US" sz="1700" dirty="0"/>
              <a:t>61% of abortions are obtained by women who have one or more children. </a:t>
            </a:r>
          </a:p>
          <a:p>
            <a:r>
              <a:rPr lang="en-US" sz="1700" dirty="0" smtClean="0"/>
              <a:t>42% of </a:t>
            </a:r>
            <a:r>
              <a:rPr lang="en-US" sz="1700" dirty="0"/>
              <a:t>women obtaining abortions have incomes below 100% of the federal poverty level ($10,830 for a single woman with no children)</a:t>
            </a:r>
            <a:r>
              <a:rPr lang="en-US" sz="1700" dirty="0" smtClean="0"/>
              <a:t>.</a:t>
            </a:r>
            <a:endParaRPr lang="en-US" sz="1700" dirty="0"/>
          </a:p>
          <a:p>
            <a:r>
              <a:rPr lang="en-US" sz="1700" dirty="0" smtClean="0"/>
              <a:t>27%of </a:t>
            </a:r>
            <a:r>
              <a:rPr lang="en-US" sz="1700" dirty="0"/>
              <a:t>women obtaining abortions have incomes between 100–199% of the federal poverty </a:t>
            </a:r>
            <a:r>
              <a:rPr lang="en-US" sz="1700" dirty="0" smtClean="0"/>
              <a:t>level.</a:t>
            </a:r>
            <a:endParaRPr lang="en-US" sz="1700" dirty="0"/>
          </a:p>
          <a:p>
            <a:pPr marL="0" indent="0">
              <a:buNone/>
            </a:pPr>
            <a:r>
              <a:rPr lang="en-US" sz="1050" dirty="0" smtClean="0"/>
              <a:t/>
            </a:r>
            <a:br>
              <a:rPr lang="en-US" sz="1050" dirty="0" smtClean="0"/>
            </a:br>
            <a:r>
              <a:rPr lang="en-US" sz="1050" dirty="0" smtClean="0"/>
              <a:t>Source: </a:t>
            </a:r>
            <a:r>
              <a:rPr lang="en-US" sz="1050" dirty="0" smtClean="0">
                <a:hlinkClick r:id="rId4"/>
              </a:rPr>
              <a:t>Guttmacher Institute</a:t>
            </a:r>
            <a:endParaRPr lang="en-US" sz="1050" dirty="0"/>
          </a:p>
        </p:txBody>
      </p:sp>
      <p:sp>
        <p:nvSpPr>
          <p:cNvPr id="4" name="Date Placeholder 3"/>
          <p:cNvSpPr>
            <a:spLocks noGrp="1"/>
          </p:cNvSpPr>
          <p:nvPr>
            <p:ph type="dt" sz="half" idx="10"/>
          </p:nvPr>
        </p:nvSpPr>
        <p:spPr/>
        <p:txBody>
          <a:bodyPr/>
          <a:lstStyle/>
          <a:p>
            <a:pPr>
              <a:defRPr/>
            </a:pPr>
            <a:fld id="{3CA6CC51-04DE-495E-A96E-B36D8A1FFB1C}" type="datetime1">
              <a:rPr lang="en-US" smtClean="0"/>
              <a:pPr>
                <a:defRPr/>
              </a:pPr>
              <a:t>8/6/16</a:t>
            </a:fld>
            <a:endParaRPr lang="en-US" b="0">
              <a:solidFill>
                <a:schemeClr val="tx1"/>
              </a:solidFill>
            </a:endParaRPr>
          </a:p>
        </p:txBody>
      </p:sp>
      <p:sp>
        <p:nvSpPr>
          <p:cNvPr id="5" name="Footer Placeholder 4"/>
          <p:cNvSpPr>
            <a:spLocks noGrp="1"/>
          </p:cNvSpPr>
          <p:nvPr>
            <p:ph type="ftr" sz="quarter" idx="11"/>
          </p:nvPr>
        </p:nvSpPr>
        <p:spPr/>
        <p:txBody>
          <a:bodyPr/>
          <a:lstStyle/>
          <a:p>
            <a:pPr>
              <a:defRPr/>
            </a:pPr>
            <a:r>
              <a:rPr lang="en-US" smtClean="0"/>
              <a:t>(c) Lawrence M. Hinman</a:t>
            </a:r>
            <a:endParaRPr lang="en-US" b="0">
              <a:solidFill>
                <a:schemeClr val="tx1"/>
              </a:solidFill>
            </a:endParaRPr>
          </a:p>
        </p:txBody>
      </p:sp>
      <p:sp>
        <p:nvSpPr>
          <p:cNvPr id="6" name="Slide Number Placeholder 5"/>
          <p:cNvSpPr>
            <a:spLocks noGrp="1"/>
          </p:cNvSpPr>
          <p:nvPr>
            <p:ph type="sldNum" sz="quarter" idx="12"/>
          </p:nvPr>
        </p:nvSpPr>
        <p:spPr/>
        <p:txBody>
          <a:bodyPr/>
          <a:lstStyle/>
          <a:p>
            <a:pPr>
              <a:defRPr/>
            </a:pPr>
            <a:fld id="{6251A081-CD58-42FB-9DB2-A62E442F716D}" type="slidenum">
              <a:rPr lang="en-US" smtClean="0"/>
              <a:pPr>
                <a:defRPr/>
              </a:pPr>
              <a:t>9</a:t>
            </a:fld>
            <a:endParaRPr lang="en-US" b="0">
              <a:solidFill>
                <a:schemeClr val="tx1"/>
              </a:solidFill>
            </a:endParaRPr>
          </a:p>
        </p:txBody>
      </p:sp>
    </p:spTree>
    <p:extLst>
      <p:ext uri="{BB962C8B-B14F-4D97-AF65-F5344CB8AC3E}">
        <p14:creationId xmlns:p14="http://schemas.microsoft.com/office/powerpoint/2010/main" val="2419848591"/>
      </p:ext>
    </p:extLst>
  </p:cSld>
  <p:clrMapOvr>
    <a:masterClrMapping/>
  </p:clrMapOvr>
  <p:transition>
    <p:split orient="vert"/>
    <p:sndAc>
      <p:stSnd>
        <p:snd r:embed="rId3" name="CAMERA.WAV"/>
      </p:stSnd>
    </p:sndAc>
  </p:transition>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2&quot; unique_id=&quot;10002&quot;&gt;&lt;object type=&quot;3&quot; unique_id=&quot;10004&quot;&gt;&lt;property id=&quot;20148&quot; value=&quot;5&quot;/&gt;&lt;property id=&quot;20300&quot; value=&quot;Slide 2 - &amp;quot;Introduction&amp;quot;&quot;/&gt;&lt;property id=&quot;20307&quot; value=&quot;257&quot;/&gt;&lt;/object&gt;&lt;object type=&quot;3&quot; unique_id=&quot;10005&quot;&gt;&lt;property id=&quot;20148&quot; value=&quot;5&quot;/&gt;&lt;property id=&quot;20300&quot; value=&quot;Slide 3 - &amp;quot;The Rhetoric of Abortion Discussions&amp;quot;&quot;/&gt;&lt;property id=&quot;20307&quot; value=&quot;265&quot;/&gt;&lt;/object&gt;&lt;object type=&quot;3&quot; unique_id=&quot;10006&quot;&gt;&lt;property id=&quot;20148&quot; value=&quot;5&quot;/&gt;&lt;property id=&quot;20300&quot; value=&quot;Slide 7 - &amp;quot;Two Principal Moral Considerations&amp;quot;&quot;/&gt;&lt;property id=&quot;20307&quot; value=&quot;258&quot;/&gt;&lt;/object&gt;&lt;object type=&quot;3&quot; unique_id=&quot;10007&quot;&gt;&lt;property id=&quot;20148&quot; value=&quot;5&quot;/&gt;&lt;property id=&quot;20300&quot; value=&quot;Slide 8 - &amp;quot;An Important Distinction&amp;quot;&quot;/&gt;&lt;property id=&quot;20307&quot; value=&quot;266&quot;/&gt;&lt;/object&gt;&lt;object type=&quot;3&quot; unique_id=&quot;10008&quot;&gt;&lt;property id=&quot;20148&quot; value=&quot;5&quot;/&gt;&lt;property id=&quot;20300&quot; value=&quot;Slide 9 - &amp;quot;The Central Argument&amp;quot;&quot;/&gt;&lt;property id=&quot;20307&quot; value=&quot;274&quot;/&gt;&lt;/object&gt;&lt;object type=&quot;3&quot; unique_id=&quot;10009&quot;&gt;&lt;property id=&quot;20148&quot; value=&quot;5&quot;/&gt;&lt;property id=&quot;20300&quot; value=&quot;Slide 10 - &amp;quot;The Moral Status of the Fetus&amp;quot;&quot;/&gt;&lt;property id=&quot;20307&quot; value=&quot;259&quot;/&gt;&lt;/object&gt;&lt;object type=&quot;3&quot; unique_id=&quot;10010&quot;&gt;&lt;property id=&quot;20148&quot; value=&quot;5&quot;/&gt;&lt;property id=&quot;20300&quot; value=&quot;Slide 11 - &amp;quot;Criteria of Personhood&amp;quot;&quot;/&gt;&lt;property id=&quot;20307&quot; value=&quot;260&quot;/&gt;&lt;/object&gt;&lt;object type=&quot;3&quot; unique_id=&quot;10011&quot;&gt;&lt;property id=&quot;20148&quot; value=&quot;5&quot;/&gt;&lt;property id=&quot;20300&quot; value=&quot;Slide 12 - &amp;quot;Necessary and Sufficient Conditions&amp;quot;&quot;/&gt;&lt;property id=&quot;20307&quot; value=&quot;261&quot;/&gt;&lt;/object&gt;&lt;object type=&quot;3&quot; unique_id=&quot;10012&quot;&gt;&lt;property id=&quot;20148&quot; value=&quot;5&quot;/&gt;&lt;property id=&quot;20300&quot; value=&quot;Slide 13 - &amp;quot;Necessary and Sufficient Conditions of Personhood&amp;quot;&quot;/&gt;&lt;property id=&quot;20307&quot; value=&quot;262&quot;/&gt;&lt;/object&gt;&lt;object type=&quot;3&quot; unique_id=&quot;10013&quot;&gt;&lt;property id=&quot;20148&quot; value=&quot;5&quot;/&gt;&lt;property id=&quot;20300&quot; value=&quot;Slide 14 - &amp;quot;The Relevance of Personhood&amp;quot;&quot;/&gt;&lt;property id=&quot;20307&quot; value=&quot;263&quot;/&gt;&lt;/object&gt;&lt;object type=&quot;3&quot; unique_id=&quot;10014&quot;&gt;&lt;property id=&quot;20148&quot; value=&quot;5&quot;/&gt;&lt;property id=&quot;20300&quot; value=&quot;Slide 15 - &amp;quot;The Violinist Example&amp;quot;&quot;/&gt;&lt;property id=&quot;20307&quot; value=&quot;275&quot;/&gt;&lt;/object&gt;&lt;object type=&quot;3&quot; unique_id=&quot;10015&quot;&gt;&lt;property id=&quot;20148&quot; value=&quot;5&quot;/&gt;&lt;property id=&quot;20300&quot; value=&quot;Slide 16 - &amp;quot;Limitations of the Violinist Analogy&amp;quot;&quot;/&gt;&lt;property id=&quot;20307&quot; value=&quot;276&quot;/&gt;&lt;/object&gt;&lt;object type=&quot;3&quot; unique_id=&quot;10016&quot;&gt;&lt;property id=&quot;20148&quot; value=&quot;5&quot;/&gt;&lt;property id=&quot;20300&quot; value=&quot;Slide 17 - &amp;quot;Jane English’s Revisions&amp;quot;&quot;/&gt;&lt;property id=&quot;20307&quot; value=&quot;277&quot;/&gt;&lt;/object&gt;&lt;object type=&quot;3&quot; unique_id=&quot;10017&quot;&gt;&lt;property id=&quot;20148&quot; value=&quot;5&quot;/&gt;&lt;property id=&quot;20300&quot; value=&quot;Slide 18 - &amp;quot;The Rights of the Pregnant Woman&amp;quot;&quot;/&gt;&lt;property id=&quot;20307&quot; value=&quot;264&quot;/&gt;&lt;/object&gt;&lt;object type=&quot;3&quot; unique_id=&quot;10018&quot;&gt;&lt;property id=&quot;20148&quot; value=&quot;5&quot;/&gt;&lt;property id=&quot;20300&quot; value=&quot;Slide 19 - &amp;quot;Feminist Concerns about Abortion&amp;quot;&quot;/&gt;&lt;property id=&quot;20307&quot; value=&quot;267&quot;/&gt;&lt;/object&gt;&lt;object type=&quot;3&quot; unique_id=&quot;10019&quot;&gt;&lt;property id=&quot;20148&quot; value=&quot;5&quot;/&gt;&lt;property id=&quot;20300&quot; value=&quot;Slide 20 - &amp;quot;Abortion and Racism&amp;quot;&quot;/&gt;&lt;property id=&quot;20307&quot; value=&quot;268&quot;/&gt;&lt;/object&gt;&lt;object type=&quot;3&quot; unique_id=&quot;10020&quot;&gt;&lt;property id=&quot;20148&quot; value=&quot;5&quot;/&gt;&lt;property id=&quot;20300&quot; value=&quot;Slide 21 - &amp;quot;Rights of the Father&amp;quot;&quot;/&gt;&lt;property id=&quot;20307&quot; value=&quot;269&quot;/&gt;&lt;/object&gt;&lt;object type=&quot;3&quot; unique_id=&quot;10021&quot;&gt;&lt;property id=&quot;20148&quot; value=&quot;5&quot;/&gt;&lt;property id=&quot;20300&quot; value=&quot;Slide 22 - &amp;quot;Principle of the Double Effect&amp;quot;&quot;/&gt;&lt;property id=&quot;20307&quot; value=&quot;270&quot;/&gt;&lt;/object&gt;&lt;object type=&quot;3&quot; unique_id=&quot;10022&quot;&gt;&lt;property id=&quot;20148&quot; value=&quot;5&quot;/&gt;&lt;property id=&quot;20300&quot; value=&quot;Slide 23 - &amp;quot;Abortion and Sex Selection&amp;quot;&quot;/&gt;&lt;property id=&quot;20307&quot; value=&quot;271&quot;/&gt;&lt;/object&gt;&lt;object type=&quot;3&quot; unique_id=&quot;10023&quot;&gt;&lt;property id=&quot;20148&quot; value=&quot;5&quot;/&gt;&lt;property id=&quot;20300&quot; value=&quot;Slide 24 - &amp;quot;Seeking a Common Ground&amp;quot;&quot;/&gt;&lt;property id=&quot;20307&quot; value=&quot;272&quot;/&gt;&lt;/object&gt;&lt;object type=&quot;3&quot; unique_id=&quot;10024&quot;&gt;&lt;property id=&quot;20148&quot; value=&quot;5&quot;/&gt;&lt;property id=&quot;20300&quot; value=&quot;Slide 25 - &amp;quot;Notable Web Resources&amp;quot;&quot;/&gt;&lt;property id=&quot;20307&quot; value=&quot;273&quot;/&gt;&lt;/object&gt;&lt;object type=&quot;3&quot; unique_id=&quot;10097&quot;&gt;&lt;property id=&quot;20148&quot; value=&quot;5&quot;/&gt;&lt;property id=&quot;20300&quot; value=&quot;Slide 1&quot;/&gt;&lt;property id=&quot;20307&quot; value=&quot;278&quot;/&gt;&lt;/object&gt;&lt;object type=&quot;3&quot; unique_id=&quot;10246&quot;&gt;&lt;property id=&quot;20148&quot; value=&quot;5&quot;/&gt;&lt;property id=&quot;20300&quot; value=&quot;Slide 4 - &amp;quot;The Empirical Picture&amp;quot;&quot;/&gt;&lt;property id=&quot;20307&quot; value=&quot;279&quot;/&gt;&lt;/object&gt;&lt;object type=&quot;3&quot; unique_id=&quot;10347&quot;&gt;&lt;property id=&quot;20148&quot; value=&quot;5&quot;/&gt;&lt;property id=&quot;20300&quot; value=&quot;Slide 5 - &amp;quot;Pregnancy &amp;amp; Intentions&amp;quot;&quot;/&gt;&lt;property id=&quot;20307&quot; value=&quot;280&quot;/&gt;&lt;/object&gt;&lt;object type=&quot;3&quot; unique_id=&quot;10348&quot;&gt;&lt;property id=&quot;20148&quot; value=&quot;5&quot;/&gt;&lt;property id=&quot;20300&quot; value=&quot;Slide 6 - &amp;quot;Reasons given for abortions&amp;quot;&quot;/&gt;&lt;property id=&quot;20307&quot; value=&quot;281&quot;/&gt;&lt;/object&gt;&lt;/object&gt;&lt;object type=&quot;8&quot; unique_id=&quot;10048&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EthicsMatters1</Template>
  <TotalTime>5637</TotalTime>
  <Words>2764</Words>
  <Application>Microsoft Macintosh PowerPoint</Application>
  <PresentationFormat>On-screen Show (4:3)</PresentationFormat>
  <Paragraphs>397</Paragraphs>
  <Slides>34</Slides>
  <Notes>31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 Rounded MT Bold</vt:lpstr>
      <vt:lpstr>Calibri</vt:lpstr>
      <vt:lpstr>Monotype Sorts</vt:lpstr>
      <vt:lpstr>Times New Roman</vt:lpstr>
      <vt:lpstr>Wingdings</vt:lpstr>
      <vt:lpstr>Arial</vt:lpstr>
      <vt:lpstr>Office Theme</vt:lpstr>
      <vt:lpstr>PowerPoint Presentation</vt:lpstr>
      <vt:lpstr>Introduction</vt:lpstr>
      <vt:lpstr>The Rhetoric of Abortion Discussions</vt:lpstr>
      <vt:lpstr>Part One  </vt:lpstr>
      <vt:lpstr>Decreasing rates of abortion</vt:lpstr>
      <vt:lpstr>Pregnancy &amp; Intentions</vt:lpstr>
      <vt:lpstr>Reasons given for abortions</vt:lpstr>
      <vt:lpstr>Incidence of Abortion</vt:lpstr>
      <vt:lpstr>Who has abortions?</vt:lpstr>
      <vt:lpstr>Contraceptive Use</vt:lpstr>
      <vt:lpstr>When abortions occur</vt:lpstr>
      <vt:lpstr>Safety</vt:lpstr>
      <vt:lpstr>Safety</vt:lpstr>
      <vt:lpstr>Part Two</vt:lpstr>
      <vt:lpstr>Two Principal Moral Considerations</vt:lpstr>
      <vt:lpstr>An Important Distinction</vt:lpstr>
      <vt:lpstr>The Central Argument</vt:lpstr>
      <vt:lpstr>The Moral Status of the Fetus</vt:lpstr>
      <vt:lpstr>Criteria of Personhood</vt:lpstr>
      <vt:lpstr>Necessary and Sufficient Conditions</vt:lpstr>
      <vt:lpstr>Necessary and Sufficient Conditions of Personhood</vt:lpstr>
      <vt:lpstr>The Relevance of Personhood: J. J. Thomson</vt:lpstr>
      <vt:lpstr>The Violinist Example</vt:lpstr>
      <vt:lpstr>Limitations of the Violinist Analogy</vt:lpstr>
      <vt:lpstr>Jane English’s Revisions</vt:lpstr>
      <vt:lpstr>The Rights of the Pregnant Woman</vt:lpstr>
      <vt:lpstr>Who decides?</vt:lpstr>
      <vt:lpstr>Feminist Concerns about Abortion</vt:lpstr>
      <vt:lpstr>Abortion and Racism</vt:lpstr>
      <vt:lpstr>Rights of the Father</vt:lpstr>
      <vt:lpstr>Principle of the Double Effect</vt:lpstr>
      <vt:lpstr>Abortion and Sex Selection</vt:lpstr>
      <vt:lpstr>Seeking a Common Ground</vt:lpstr>
      <vt:lpstr>Notable Web Resources</vt:lpstr>
    </vt:vector>
  </TitlesOfParts>
  <Manager/>
  <Company>University of San Diego</Company>
  <LinksUpToDate>false</LinksUpToDate>
  <SharedDoc>false</SharedDoc>
  <HyperlinkBase/>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Abortion: A Guide to the Ethical Issues</dc:title>
  <dc:subject>abortion; ethics</dc:subject>
  <dc:creator>Lawrence M. Hinman</dc:creator>
  <cp:keywords>ethics; abortion; contraception</cp:keywords>
  <dc:description/>
  <cp:lastModifiedBy>Lawrence M. Hinman, Ph.D.</cp:lastModifiedBy>
  <cp:revision>74</cp:revision>
  <dcterms:created xsi:type="dcterms:W3CDTF">1998-02-01T15:57:46Z</dcterms:created>
  <dcterms:modified xsi:type="dcterms:W3CDTF">2016-08-07T22:20:45Z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0</vt:i4>
  </property>
  <property fmtid="{D5CDD505-2E9C-101B-9397-08002B2CF9AE}" pid="3" name="GraphicType">
    <vt:i4>0</vt:i4>
  </property>
  <property fmtid="{D5CDD505-2E9C-101B-9397-08002B2CF9AE}" pid="4" name="Compression">
    <vt:i4>0</vt:i4>
  </property>
  <property fmtid="{D5CDD505-2E9C-101B-9397-08002B2CF9AE}" pid="5" name="ScreenSize">
    <vt:i4>0</vt:i4>
  </property>
  <property fmtid="{D5CDD505-2E9C-101B-9397-08002B2CF9AE}" pid="6" name="ScreenUsage">
    <vt:i4>0</vt:i4>
  </property>
  <property fmtid="{D5CDD505-2E9C-101B-9397-08002B2CF9AE}" pid="7" name="MailAddress">
    <vt:lpwstr>hinman@acusd.edu</vt:lpwstr>
  </property>
  <property fmtid="{D5CDD505-2E9C-101B-9397-08002B2CF9AE}" pid="8" name="HomePage">
    <vt:lpwstr>ethics.acusd.edu/socialethics/</vt:lpwstr>
  </property>
  <property fmtid="{D5CDD505-2E9C-101B-9397-08002B2CF9AE}" pid="9" name="Other">
    <vt:lpwstr>Ethics and Abortion</vt:lpwstr>
  </property>
  <property fmtid="{D5CDD505-2E9C-101B-9397-08002B2CF9AE}" pid="10" name="DownloadOriginal">
    <vt:bool>true</vt:bool>
  </property>
  <property fmtid="{D5CDD505-2E9C-101B-9397-08002B2CF9AE}" pid="11" name="DownloadIEButton">
    <vt:bool>true</vt:bool>
  </property>
  <property fmtid="{D5CDD505-2E9C-101B-9397-08002B2CF9AE}" pid="12" name="UseBrowserColor">
    <vt:bool>true</vt:bool>
  </property>
  <property fmtid="{D5CDD505-2E9C-101B-9397-08002B2CF9AE}" pid="13" name="BackColor">
    <vt:i4>0</vt:i4>
  </property>
  <property fmtid="{D5CDD505-2E9C-101B-9397-08002B2CF9AE}" pid="14" name="TextColor">
    <vt:i4>0</vt:i4>
  </property>
  <property fmtid="{D5CDD505-2E9C-101B-9397-08002B2CF9AE}" pid="15" name="LinkColor">
    <vt:i4>0</vt:i4>
  </property>
  <property fmtid="{D5CDD505-2E9C-101B-9397-08002B2CF9AE}" pid="16" name="VisitedColor">
    <vt:i4>0</vt:i4>
  </property>
  <property fmtid="{D5CDD505-2E9C-101B-9397-08002B2CF9AE}" pid="17" name="TransparentButton">
    <vt:i4>0</vt:i4>
  </property>
  <property fmtid="{D5CDD505-2E9C-101B-9397-08002B2CF9AE}" pid="18" name="ButtonType">
    <vt:i4>0</vt:i4>
  </property>
  <property fmtid="{D5CDD505-2E9C-101B-9397-08002B2CF9AE}" pid="19" name="ShowNotes">
    <vt:bool>false</vt:bool>
  </property>
  <property fmtid="{D5CDD505-2E9C-101B-9397-08002B2CF9AE}" pid="20" name="NavBtnPos">
    <vt:i4>0</vt:i4>
  </property>
  <property fmtid="{D5CDD505-2E9C-101B-9397-08002B2CF9AE}" pid="21" name="OutputDir">
    <vt:lpwstr>D:\My Presentations\Contemporary Moral Issues\Abortion</vt:lpwstr>
  </property>
</Properties>
</file>